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1"/>
  </p:sldMasterIdLst>
  <p:notesMasterIdLst>
    <p:notesMasterId r:id="rId29"/>
  </p:notesMasterIdLst>
  <p:sldIdLst>
    <p:sldId id="256" r:id="rId2"/>
    <p:sldId id="257" r:id="rId3"/>
    <p:sldId id="293" r:id="rId4"/>
    <p:sldId id="258" r:id="rId5"/>
    <p:sldId id="269" r:id="rId6"/>
    <p:sldId id="259" r:id="rId7"/>
    <p:sldId id="260" r:id="rId8"/>
    <p:sldId id="287" r:id="rId9"/>
    <p:sldId id="261" r:id="rId10"/>
    <p:sldId id="262" r:id="rId11"/>
    <p:sldId id="263" r:id="rId12"/>
    <p:sldId id="291" r:id="rId13"/>
    <p:sldId id="292" r:id="rId14"/>
    <p:sldId id="294" r:id="rId15"/>
    <p:sldId id="280" r:id="rId16"/>
    <p:sldId id="264" r:id="rId17"/>
    <p:sldId id="281" r:id="rId18"/>
    <p:sldId id="282" r:id="rId19"/>
    <p:sldId id="283" r:id="rId20"/>
    <p:sldId id="284" r:id="rId21"/>
    <p:sldId id="285" r:id="rId22"/>
    <p:sldId id="286" r:id="rId23"/>
    <p:sldId id="265" r:id="rId24"/>
    <p:sldId id="266" r:id="rId25"/>
    <p:sldId id="288" r:id="rId26"/>
    <p:sldId id="267" r:id="rId27"/>
    <p:sldId id="268"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ga Pinçon" initials="EP" lastIdx="1" clrIdx="0">
    <p:extLst>
      <p:ext uri="{19B8F6BF-5375-455C-9EA6-DF929625EA0E}">
        <p15:presenceInfo xmlns:p15="http://schemas.microsoft.com/office/powerpoint/2012/main" userId="8f5227ccf09491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37400"/>
          </a:solidFill>
        </a:fill>
      </a:tcStyle>
    </a:wholeTbl>
    <a:band2H>
      <a:tcTxStyle/>
      <a:tcStyle>
        <a:tcBdr/>
        <a:fill>
          <a:solidFill>
            <a:schemeClr val="accent3"/>
          </a:solidFill>
        </a:fill>
      </a:tcStyle>
    </a:band2H>
    <a:firstCol>
      <a:tcTxStyle b="on" i="off">
        <a:fontRef idx="minor">
          <a:srgbClr val="FFFFFF"/>
        </a:fontRef>
        <a:srgbClr val="FFFFFF"/>
      </a:tcTxStyle>
      <a:tcStyle>
        <a:tcBdr>
          <a:left>
            <a:ln w="12700" cap="flat">
              <a:noFill/>
              <a:miter lim="400000"/>
            </a:ln>
          </a:left>
          <a:right>
            <a:ln w="25400" cap="flat">
              <a:solidFill>
                <a:srgbClr val="FFFFFF"/>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37400"/>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12700" cap="flat">
              <a:noFill/>
              <a:miter lim="400000"/>
            </a:ln>
          </a:bottom>
          <a:insideH>
            <a:ln w="12700" cap="flat">
              <a:noFill/>
              <a:miter lim="400000"/>
            </a:ln>
          </a:insideH>
          <a:insideV>
            <a:ln w="12700" cap="flat">
              <a:noFill/>
              <a:miter lim="400000"/>
            </a:ln>
          </a:insideV>
        </a:tcBdr>
        <a:fill>
          <a:solidFill>
            <a:srgbClr val="A26000"/>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9E4"/>
          </a:solidFill>
        </a:fill>
      </a:tcStyle>
    </a:wholeTbl>
    <a:band2H>
      <a:tcTxStyle/>
      <a:tcStyle>
        <a:tcBdr/>
        <a:fill>
          <a:solidFill>
            <a:srgbClr val="E8ED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BCA"/>
          </a:solidFill>
        </a:fill>
      </a:tcStyle>
    </a:wholeTbl>
    <a:band2H>
      <a:tcTxStyle/>
      <a:tcStyle>
        <a:tcBdr/>
        <a:fill>
          <a:solidFill>
            <a:srgbClr val="FDEE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CFCB"/>
          </a:solidFill>
        </a:fill>
      </a:tcStyle>
    </a:wholeTbl>
    <a:band2H>
      <a:tcTxStyle/>
      <a:tcStyle>
        <a:tcBdr/>
        <a:fill>
          <a:solidFill>
            <a:srgbClr val="F9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49" autoAdjust="0"/>
  </p:normalViewPr>
  <p:slideViewPr>
    <p:cSldViewPr snapToGrid="0">
      <p:cViewPr varScale="1">
        <p:scale>
          <a:sx n="31" d="100"/>
          <a:sy n="31" d="100"/>
        </p:scale>
        <p:origin x="62" y="51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C2E42-CF19-48DC-9CAE-C4CAB3BBCDD6}" type="doc">
      <dgm:prSet loTypeId="urn:microsoft.com/office/officeart/2005/8/layout/radial3" loCatId="cycle" qsTypeId="urn:microsoft.com/office/officeart/2005/8/quickstyle/3d4" qsCatId="3D" csTypeId="urn:microsoft.com/office/officeart/2005/8/colors/accent1_2" csCatId="accent1" phldr="1"/>
      <dgm:spPr/>
      <dgm:t>
        <a:bodyPr/>
        <a:lstStyle/>
        <a:p>
          <a:endParaRPr lang="fr-FR"/>
        </a:p>
      </dgm:t>
    </dgm:pt>
    <dgm:pt modelId="{F568031C-385B-4A70-8EA7-0B1B0BA93074}">
      <dgm:prSet phldrT="[Texte]" custT="1"/>
      <dgm:spPr/>
      <dgm:t>
        <a:bodyPr/>
        <a:lstStyle/>
        <a:p>
          <a:r>
            <a:rPr lang="fr-FR" sz="3200" b="1" i="0" dirty="0">
              <a:latin typeface="French Script MT" panose="03020402040607040605" pitchFamily="66" charset="0"/>
            </a:rPr>
            <a:t>Tous les licenciés adhèrent à ces valeurs et ces principes</a:t>
          </a:r>
        </a:p>
      </dgm:t>
    </dgm:pt>
    <dgm:pt modelId="{62E07CF9-189D-4731-899D-6F18F2D2C2AA}" type="parTrans" cxnId="{645FBEF3-4A79-4C20-8002-38B6B7261D8A}">
      <dgm:prSet/>
      <dgm:spPr/>
      <dgm:t>
        <a:bodyPr/>
        <a:lstStyle/>
        <a:p>
          <a:endParaRPr lang="fr-FR"/>
        </a:p>
      </dgm:t>
    </dgm:pt>
    <dgm:pt modelId="{3823604C-0817-462E-B572-1A35BDB6F019}" type="sibTrans" cxnId="{645FBEF3-4A79-4C20-8002-38B6B7261D8A}">
      <dgm:prSet/>
      <dgm:spPr/>
      <dgm:t>
        <a:bodyPr/>
        <a:lstStyle/>
        <a:p>
          <a:endParaRPr lang="fr-FR"/>
        </a:p>
      </dgm:t>
    </dgm:pt>
    <dgm:pt modelId="{3DC41952-0A57-477A-BE91-E769CF9B4187}">
      <dgm:prSet phldrT="[Texte]"/>
      <dgm:spPr/>
      <dgm:t>
        <a:bodyPr/>
        <a:lstStyle/>
        <a:p>
          <a:pPr>
            <a:buFont typeface="Times New Roman" panose="02020603050405020304" pitchFamily="18" charset="0"/>
            <a:buNone/>
          </a:pPr>
          <a:r>
            <a:rPr lang="fr-FR" b="1" dirty="0"/>
            <a:t>Convivialité et savoir vivre</a:t>
          </a:r>
        </a:p>
      </dgm:t>
    </dgm:pt>
    <dgm:pt modelId="{7CE28E11-92C9-4F83-A6EC-86A7E4BA59D8}" type="parTrans" cxnId="{F8D51931-A1BC-411D-A1B1-170213D0B459}">
      <dgm:prSet/>
      <dgm:spPr/>
      <dgm:t>
        <a:bodyPr/>
        <a:lstStyle/>
        <a:p>
          <a:endParaRPr lang="fr-FR"/>
        </a:p>
      </dgm:t>
    </dgm:pt>
    <dgm:pt modelId="{CC6230DF-ADFC-4758-9C82-D13EB566A0AA}" type="sibTrans" cxnId="{F8D51931-A1BC-411D-A1B1-170213D0B459}">
      <dgm:prSet/>
      <dgm:spPr/>
      <dgm:t>
        <a:bodyPr/>
        <a:lstStyle/>
        <a:p>
          <a:endParaRPr lang="fr-FR"/>
        </a:p>
      </dgm:t>
    </dgm:pt>
    <dgm:pt modelId="{A45CBFB9-DFDB-4177-8D65-559E5C03D00F}">
      <dgm:prSet phldrT="[Texte]" custT="1"/>
      <dgm:spPr/>
      <dgm:t>
        <a:bodyPr/>
        <a:lstStyle/>
        <a:p>
          <a:r>
            <a:rPr lang="fr-FR" sz="1600" b="1" dirty="0"/>
            <a:t>Solidarité et disponibilité à tous les niveaux</a:t>
          </a:r>
        </a:p>
      </dgm:t>
    </dgm:pt>
    <dgm:pt modelId="{76F23A54-9682-4C08-A20B-F345E245CE5A}" type="parTrans" cxnId="{521B3E14-23D7-45BF-AC62-E4FDCF054A6B}">
      <dgm:prSet/>
      <dgm:spPr/>
      <dgm:t>
        <a:bodyPr/>
        <a:lstStyle/>
        <a:p>
          <a:endParaRPr lang="fr-FR"/>
        </a:p>
      </dgm:t>
    </dgm:pt>
    <dgm:pt modelId="{EA1EE1E1-0D76-497E-A271-CF5356F48E97}" type="sibTrans" cxnId="{521B3E14-23D7-45BF-AC62-E4FDCF054A6B}">
      <dgm:prSet/>
      <dgm:spPr/>
      <dgm:t>
        <a:bodyPr/>
        <a:lstStyle/>
        <a:p>
          <a:endParaRPr lang="fr-FR"/>
        </a:p>
      </dgm:t>
    </dgm:pt>
    <dgm:pt modelId="{59933A13-011E-4B25-905C-FA82AC4529FF}">
      <dgm:prSet phldrT="[Texte]" custT="1"/>
      <dgm:spPr/>
      <dgm:t>
        <a:bodyPr/>
        <a:lstStyle/>
        <a:p>
          <a:r>
            <a:rPr lang="fr-FR" sz="1600" b="1" dirty="0"/>
            <a:t>Acceptation des contraintes sportives</a:t>
          </a:r>
        </a:p>
        <a:p>
          <a:r>
            <a:rPr lang="fr-FR" sz="1600" b="1" dirty="0"/>
            <a:t> (Les défaites ne doivent pas nous griser)</a:t>
          </a:r>
          <a:endParaRPr lang="fr-FR" sz="1600" dirty="0"/>
        </a:p>
      </dgm:t>
    </dgm:pt>
    <dgm:pt modelId="{91BB9724-40C1-42D5-9D73-C976807487E1}" type="parTrans" cxnId="{0F61272C-2DB3-42C0-A4C9-351F1935F203}">
      <dgm:prSet/>
      <dgm:spPr/>
      <dgm:t>
        <a:bodyPr/>
        <a:lstStyle/>
        <a:p>
          <a:endParaRPr lang="fr-FR"/>
        </a:p>
      </dgm:t>
    </dgm:pt>
    <dgm:pt modelId="{38CB4800-1A30-4A08-9F2B-D686553B43C6}" type="sibTrans" cxnId="{0F61272C-2DB3-42C0-A4C9-351F1935F203}">
      <dgm:prSet/>
      <dgm:spPr/>
      <dgm:t>
        <a:bodyPr/>
        <a:lstStyle/>
        <a:p>
          <a:endParaRPr lang="fr-FR"/>
        </a:p>
      </dgm:t>
    </dgm:pt>
    <dgm:pt modelId="{30DAAB04-0AEB-4FF0-8C0C-D21707FB1C88}">
      <dgm:prSet phldrT="[Texte]"/>
      <dgm:spPr/>
      <dgm:t>
        <a:bodyPr/>
        <a:lstStyle/>
        <a:p>
          <a:pPr>
            <a:buFont typeface="Times New Roman" panose="02020603050405020304" pitchFamily="18" charset="0"/>
            <a:buNone/>
          </a:pPr>
          <a:r>
            <a:rPr lang="fr-FR" b="1" dirty="0"/>
            <a:t>Respect d’autrui et fair-play</a:t>
          </a:r>
        </a:p>
      </dgm:t>
    </dgm:pt>
    <dgm:pt modelId="{9D7E4FCB-A98A-4AF8-96E5-6A082E7A3FDD}" type="parTrans" cxnId="{E9CC270C-4723-4BC1-8F1F-42376BE22FC0}">
      <dgm:prSet/>
      <dgm:spPr/>
      <dgm:t>
        <a:bodyPr/>
        <a:lstStyle/>
        <a:p>
          <a:endParaRPr lang="fr-FR"/>
        </a:p>
      </dgm:t>
    </dgm:pt>
    <dgm:pt modelId="{80A66579-C743-41D4-9497-94200B22C71A}" type="sibTrans" cxnId="{E9CC270C-4723-4BC1-8F1F-42376BE22FC0}">
      <dgm:prSet/>
      <dgm:spPr/>
      <dgm:t>
        <a:bodyPr/>
        <a:lstStyle/>
        <a:p>
          <a:endParaRPr lang="fr-FR"/>
        </a:p>
      </dgm:t>
    </dgm:pt>
    <dgm:pt modelId="{6CE03FE3-BDA4-48FE-820B-D70DE7D4610A}">
      <dgm:prSet phldrT="[Texte]" custT="1"/>
      <dgm:spPr/>
      <dgm:t>
        <a:bodyPr/>
        <a:lstStyle/>
        <a:p>
          <a:pPr>
            <a:buFont typeface="Times New Roman" panose="02020603050405020304" pitchFamily="18" charset="0"/>
            <a:buNone/>
          </a:pPr>
          <a:r>
            <a:rPr lang="fr-FR" sz="1600" b="1" dirty="0"/>
            <a:t>Rejet de toute forme de différence</a:t>
          </a:r>
        </a:p>
      </dgm:t>
    </dgm:pt>
    <dgm:pt modelId="{2DA97E3A-AAB8-47D2-8CFA-24D9EDB699F0}" type="parTrans" cxnId="{3604287F-8F24-4C84-99DE-3AE0C88096A7}">
      <dgm:prSet/>
      <dgm:spPr/>
      <dgm:t>
        <a:bodyPr/>
        <a:lstStyle/>
        <a:p>
          <a:endParaRPr lang="fr-FR"/>
        </a:p>
      </dgm:t>
    </dgm:pt>
    <dgm:pt modelId="{84E12A33-2E18-4F49-A7C5-88B5FF7740CF}" type="sibTrans" cxnId="{3604287F-8F24-4C84-99DE-3AE0C88096A7}">
      <dgm:prSet/>
      <dgm:spPr/>
      <dgm:t>
        <a:bodyPr/>
        <a:lstStyle/>
        <a:p>
          <a:endParaRPr lang="fr-FR"/>
        </a:p>
      </dgm:t>
    </dgm:pt>
    <dgm:pt modelId="{3B5265DF-0B7F-46B6-B643-87D5BD4B9DA3}">
      <dgm:prSet phldrT="[Texte]"/>
      <dgm:spPr/>
      <dgm:t>
        <a:bodyPr/>
        <a:lstStyle/>
        <a:p>
          <a:pPr>
            <a:buFont typeface="Times New Roman" panose="02020603050405020304" pitchFamily="18" charset="0"/>
            <a:buNone/>
          </a:pPr>
          <a:r>
            <a:rPr lang="fr-FR" b="1" dirty="0"/>
            <a:t>Accès au sport pour tous</a:t>
          </a:r>
        </a:p>
      </dgm:t>
    </dgm:pt>
    <dgm:pt modelId="{AAA2160B-027C-466F-B8C7-5F054CC1297C}" type="parTrans" cxnId="{C731A1D3-E41A-4341-9ECA-F947EB07CDFC}">
      <dgm:prSet/>
      <dgm:spPr/>
      <dgm:t>
        <a:bodyPr/>
        <a:lstStyle/>
        <a:p>
          <a:endParaRPr lang="fr-FR"/>
        </a:p>
      </dgm:t>
    </dgm:pt>
    <dgm:pt modelId="{7ACD4EE4-723B-4D9D-AAA9-CAA9EC04DBCB}" type="sibTrans" cxnId="{C731A1D3-E41A-4341-9ECA-F947EB07CDFC}">
      <dgm:prSet/>
      <dgm:spPr/>
      <dgm:t>
        <a:bodyPr/>
        <a:lstStyle/>
        <a:p>
          <a:endParaRPr lang="fr-FR"/>
        </a:p>
      </dgm:t>
    </dgm:pt>
    <dgm:pt modelId="{98755663-28E9-43A6-BDCD-E7CBE5EBF92A}" type="pres">
      <dgm:prSet presAssocID="{070C2E42-CF19-48DC-9CAE-C4CAB3BBCDD6}" presName="composite" presStyleCnt="0">
        <dgm:presLayoutVars>
          <dgm:chMax val="1"/>
          <dgm:dir/>
          <dgm:resizeHandles val="exact"/>
        </dgm:presLayoutVars>
      </dgm:prSet>
      <dgm:spPr/>
      <dgm:t>
        <a:bodyPr/>
        <a:lstStyle/>
        <a:p>
          <a:endParaRPr lang="fr-FR"/>
        </a:p>
      </dgm:t>
    </dgm:pt>
    <dgm:pt modelId="{4C13AE86-C463-4FFC-864B-5339254A8C3E}" type="pres">
      <dgm:prSet presAssocID="{070C2E42-CF19-48DC-9CAE-C4CAB3BBCDD6}" presName="radial" presStyleCnt="0">
        <dgm:presLayoutVars>
          <dgm:animLvl val="ctr"/>
        </dgm:presLayoutVars>
      </dgm:prSet>
      <dgm:spPr/>
    </dgm:pt>
    <dgm:pt modelId="{F9F12E9B-7E06-4CB5-AB97-863204B763D0}" type="pres">
      <dgm:prSet presAssocID="{F568031C-385B-4A70-8EA7-0B1B0BA93074}" presName="centerShape" presStyleLbl="vennNode1" presStyleIdx="0" presStyleCnt="7"/>
      <dgm:spPr/>
      <dgm:t>
        <a:bodyPr/>
        <a:lstStyle/>
        <a:p>
          <a:endParaRPr lang="fr-FR"/>
        </a:p>
      </dgm:t>
    </dgm:pt>
    <dgm:pt modelId="{E76345A9-7F95-4450-A218-A0E917E8A8D8}" type="pres">
      <dgm:prSet presAssocID="{3DC41952-0A57-477A-BE91-E769CF9B4187}" presName="node" presStyleLbl="vennNode1" presStyleIdx="1" presStyleCnt="7">
        <dgm:presLayoutVars>
          <dgm:bulletEnabled val="1"/>
        </dgm:presLayoutVars>
      </dgm:prSet>
      <dgm:spPr/>
      <dgm:t>
        <a:bodyPr/>
        <a:lstStyle/>
        <a:p>
          <a:endParaRPr lang="fr-FR"/>
        </a:p>
      </dgm:t>
    </dgm:pt>
    <dgm:pt modelId="{00C7D69E-1E83-45F1-80B5-C96EC769E2E6}" type="pres">
      <dgm:prSet presAssocID="{6CE03FE3-BDA4-48FE-820B-D70DE7D4610A}" presName="node" presStyleLbl="vennNode1" presStyleIdx="2" presStyleCnt="7">
        <dgm:presLayoutVars>
          <dgm:bulletEnabled val="1"/>
        </dgm:presLayoutVars>
      </dgm:prSet>
      <dgm:spPr/>
      <dgm:t>
        <a:bodyPr/>
        <a:lstStyle/>
        <a:p>
          <a:endParaRPr lang="fr-FR"/>
        </a:p>
      </dgm:t>
    </dgm:pt>
    <dgm:pt modelId="{A50968E3-BCA0-4A6E-B14B-600DDC952502}" type="pres">
      <dgm:prSet presAssocID="{3B5265DF-0B7F-46B6-B643-87D5BD4B9DA3}" presName="node" presStyleLbl="vennNode1" presStyleIdx="3" presStyleCnt="7">
        <dgm:presLayoutVars>
          <dgm:bulletEnabled val="1"/>
        </dgm:presLayoutVars>
      </dgm:prSet>
      <dgm:spPr/>
      <dgm:t>
        <a:bodyPr/>
        <a:lstStyle/>
        <a:p>
          <a:endParaRPr lang="fr-FR"/>
        </a:p>
      </dgm:t>
    </dgm:pt>
    <dgm:pt modelId="{F1101695-EB32-44DB-A93B-E35DD2ADAA2C}" type="pres">
      <dgm:prSet presAssocID="{A45CBFB9-DFDB-4177-8D65-559E5C03D00F}" presName="node" presStyleLbl="vennNode1" presStyleIdx="4" presStyleCnt="7" custScaleX="116529" custScaleY="104299" custRadScaleRad="99417" custRadScaleInc="-3046">
        <dgm:presLayoutVars>
          <dgm:bulletEnabled val="1"/>
        </dgm:presLayoutVars>
      </dgm:prSet>
      <dgm:spPr/>
      <dgm:t>
        <a:bodyPr/>
        <a:lstStyle/>
        <a:p>
          <a:endParaRPr lang="fr-FR"/>
        </a:p>
      </dgm:t>
    </dgm:pt>
    <dgm:pt modelId="{1DAFF255-F734-46FA-BF6F-4C638FF833E4}" type="pres">
      <dgm:prSet presAssocID="{59933A13-011E-4B25-905C-FA82AC4529FF}" presName="node" presStyleLbl="vennNode1" presStyleIdx="5" presStyleCnt="7" custScaleX="128773" custScaleY="127427">
        <dgm:presLayoutVars>
          <dgm:bulletEnabled val="1"/>
        </dgm:presLayoutVars>
      </dgm:prSet>
      <dgm:spPr/>
      <dgm:t>
        <a:bodyPr/>
        <a:lstStyle/>
        <a:p>
          <a:endParaRPr lang="fr-FR"/>
        </a:p>
      </dgm:t>
    </dgm:pt>
    <dgm:pt modelId="{7159459E-C1D5-4BA1-95BE-5412C323CC56}" type="pres">
      <dgm:prSet presAssocID="{30DAAB04-0AEB-4FF0-8C0C-D21707FB1C88}" presName="node" presStyleLbl="vennNode1" presStyleIdx="6" presStyleCnt="7">
        <dgm:presLayoutVars>
          <dgm:bulletEnabled val="1"/>
        </dgm:presLayoutVars>
      </dgm:prSet>
      <dgm:spPr/>
      <dgm:t>
        <a:bodyPr/>
        <a:lstStyle/>
        <a:p>
          <a:endParaRPr lang="fr-FR"/>
        </a:p>
      </dgm:t>
    </dgm:pt>
  </dgm:ptLst>
  <dgm:cxnLst>
    <dgm:cxn modelId="{645FBEF3-4A79-4C20-8002-38B6B7261D8A}" srcId="{070C2E42-CF19-48DC-9CAE-C4CAB3BBCDD6}" destId="{F568031C-385B-4A70-8EA7-0B1B0BA93074}" srcOrd="0" destOrd="0" parTransId="{62E07CF9-189D-4731-899D-6F18F2D2C2AA}" sibTransId="{3823604C-0817-462E-B572-1A35BDB6F019}"/>
    <dgm:cxn modelId="{4FA86727-8991-426D-841A-09A26DAE3C7F}" type="presOf" srcId="{F568031C-385B-4A70-8EA7-0B1B0BA93074}" destId="{F9F12E9B-7E06-4CB5-AB97-863204B763D0}" srcOrd="0" destOrd="0" presId="urn:microsoft.com/office/officeart/2005/8/layout/radial3"/>
    <dgm:cxn modelId="{E9CC270C-4723-4BC1-8F1F-42376BE22FC0}" srcId="{F568031C-385B-4A70-8EA7-0B1B0BA93074}" destId="{30DAAB04-0AEB-4FF0-8C0C-D21707FB1C88}" srcOrd="5" destOrd="0" parTransId="{9D7E4FCB-A98A-4AF8-96E5-6A082E7A3FDD}" sibTransId="{80A66579-C743-41D4-9497-94200B22C71A}"/>
    <dgm:cxn modelId="{E4D0A3A3-86B3-4C18-98ED-FCB14AB25D65}" type="presOf" srcId="{3B5265DF-0B7F-46B6-B643-87D5BD4B9DA3}" destId="{A50968E3-BCA0-4A6E-B14B-600DDC952502}" srcOrd="0" destOrd="0" presId="urn:microsoft.com/office/officeart/2005/8/layout/radial3"/>
    <dgm:cxn modelId="{C0AF1C86-0051-4312-9AC2-775B7090E67D}" type="presOf" srcId="{A45CBFB9-DFDB-4177-8D65-559E5C03D00F}" destId="{F1101695-EB32-44DB-A93B-E35DD2ADAA2C}" srcOrd="0" destOrd="0" presId="urn:microsoft.com/office/officeart/2005/8/layout/radial3"/>
    <dgm:cxn modelId="{13FB0726-68AD-49C7-BD50-761DD38FD2E8}" type="presOf" srcId="{59933A13-011E-4B25-905C-FA82AC4529FF}" destId="{1DAFF255-F734-46FA-BF6F-4C638FF833E4}" srcOrd="0" destOrd="0" presId="urn:microsoft.com/office/officeart/2005/8/layout/radial3"/>
    <dgm:cxn modelId="{3604287F-8F24-4C84-99DE-3AE0C88096A7}" srcId="{F568031C-385B-4A70-8EA7-0B1B0BA93074}" destId="{6CE03FE3-BDA4-48FE-820B-D70DE7D4610A}" srcOrd="1" destOrd="0" parTransId="{2DA97E3A-AAB8-47D2-8CFA-24D9EDB699F0}" sibTransId="{84E12A33-2E18-4F49-A7C5-88B5FF7740CF}"/>
    <dgm:cxn modelId="{3144168C-C3BC-4B74-9378-1BB7DBCABB12}" type="presOf" srcId="{6CE03FE3-BDA4-48FE-820B-D70DE7D4610A}" destId="{00C7D69E-1E83-45F1-80B5-C96EC769E2E6}" srcOrd="0" destOrd="0" presId="urn:microsoft.com/office/officeart/2005/8/layout/radial3"/>
    <dgm:cxn modelId="{0F61272C-2DB3-42C0-A4C9-351F1935F203}" srcId="{F568031C-385B-4A70-8EA7-0B1B0BA93074}" destId="{59933A13-011E-4B25-905C-FA82AC4529FF}" srcOrd="4" destOrd="0" parTransId="{91BB9724-40C1-42D5-9D73-C976807487E1}" sibTransId="{38CB4800-1A30-4A08-9F2B-D686553B43C6}"/>
    <dgm:cxn modelId="{2FD96B00-9D3B-47B6-8F68-A35C7824AA98}" type="presOf" srcId="{3DC41952-0A57-477A-BE91-E769CF9B4187}" destId="{E76345A9-7F95-4450-A218-A0E917E8A8D8}" srcOrd="0" destOrd="0" presId="urn:microsoft.com/office/officeart/2005/8/layout/radial3"/>
    <dgm:cxn modelId="{733F1D0F-61C4-4907-B429-E501E26357AC}" type="presOf" srcId="{070C2E42-CF19-48DC-9CAE-C4CAB3BBCDD6}" destId="{98755663-28E9-43A6-BDCD-E7CBE5EBF92A}" srcOrd="0" destOrd="0" presId="urn:microsoft.com/office/officeart/2005/8/layout/radial3"/>
    <dgm:cxn modelId="{F8D51931-A1BC-411D-A1B1-170213D0B459}" srcId="{F568031C-385B-4A70-8EA7-0B1B0BA93074}" destId="{3DC41952-0A57-477A-BE91-E769CF9B4187}" srcOrd="0" destOrd="0" parTransId="{7CE28E11-92C9-4F83-A6EC-86A7E4BA59D8}" sibTransId="{CC6230DF-ADFC-4758-9C82-D13EB566A0AA}"/>
    <dgm:cxn modelId="{521B3E14-23D7-45BF-AC62-E4FDCF054A6B}" srcId="{F568031C-385B-4A70-8EA7-0B1B0BA93074}" destId="{A45CBFB9-DFDB-4177-8D65-559E5C03D00F}" srcOrd="3" destOrd="0" parTransId="{76F23A54-9682-4C08-A20B-F345E245CE5A}" sibTransId="{EA1EE1E1-0D76-497E-A271-CF5356F48E97}"/>
    <dgm:cxn modelId="{B742691E-48A4-4F2C-9D26-5EB645D67978}" type="presOf" srcId="{30DAAB04-0AEB-4FF0-8C0C-D21707FB1C88}" destId="{7159459E-C1D5-4BA1-95BE-5412C323CC56}" srcOrd="0" destOrd="0" presId="urn:microsoft.com/office/officeart/2005/8/layout/radial3"/>
    <dgm:cxn modelId="{C731A1D3-E41A-4341-9ECA-F947EB07CDFC}" srcId="{F568031C-385B-4A70-8EA7-0B1B0BA93074}" destId="{3B5265DF-0B7F-46B6-B643-87D5BD4B9DA3}" srcOrd="2" destOrd="0" parTransId="{AAA2160B-027C-466F-B8C7-5F054CC1297C}" sibTransId="{7ACD4EE4-723B-4D9D-AAA9-CAA9EC04DBCB}"/>
    <dgm:cxn modelId="{24557BC0-1EF6-46A7-801D-ACEBD6403EF6}" type="presParOf" srcId="{98755663-28E9-43A6-BDCD-E7CBE5EBF92A}" destId="{4C13AE86-C463-4FFC-864B-5339254A8C3E}" srcOrd="0" destOrd="0" presId="urn:microsoft.com/office/officeart/2005/8/layout/radial3"/>
    <dgm:cxn modelId="{F2C35BBB-D886-4098-8BC2-CCA12516DCE2}" type="presParOf" srcId="{4C13AE86-C463-4FFC-864B-5339254A8C3E}" destId="{F9F12E9B-7E06-4CB5-AB97-863204B763D0}" srcOrd="0" destOrd="0" presId="urn:microsoft.com/office/officeart/2005/8/layout/radial3"/>
    <dgm:cxn modelId="{208BA0CE-2281-4822-B696-4E543CCE346D}" type="presParOf" srcId="{4C13AE86-C463-4FFC-864B-5339254A8C3E}" destId="{E76345A9-7F95-4450-A218-A0E917E8A8D8}" srcOrd="1" destOrd="0" presId="urn:microsoft.com/office/officeart/2005/8/layout/radial3"/>
    <dgm:cxn modelId="{C1A959EB-CE8D-42B5-AEBB-EF254B11292B}" type="presParOf" srcId="{4C13AE86-C463-4FFC-864B-5339254A8C3E}" destId="{00C7D69E-1E83-45F1-80B5-C96EC769E2E6}" srcOrd="2" destOrd="0" presId="urn:microsoft.com/office/officeart/2005/8/layout/radial3"/>
    <dgm:cxn modelId="{DBB94E5B-EB04-4E9D-B764-A0825D27A085}" type="presParOf" srcId="{4C13AE86-C463-4FFC-864B-5339254A8C3E}" destId="{A50968E3-BCA0-4A6E-B14B-600DDC952502}" srcOrd="3" destOrd="0" presId="urn:microsoft.com/office/officeart/2005/8/layout/radial3"/>
    <dgm:cxn modelId="{C6E8D95A-5697-409E-9F0A-2A4373742CBF}" type="presParOf" srcId="{4C13AE86-C463-4FFC-864B-5339254A8C3E}" destId="{F1101695-EB32-44DB-A93B-E35DD2ADAA2C}" srcOrd="4" destOrd="0" presId="urn:microsoft.com/office/officeart/2005/8/layout/radial3"/>
    <dgm:cxn modelId="{D337D062-A299-428E-9ADC-50D970646D8D}" type="presParOf" srcId="{4C13AE86-C463-4FFC-864B-5339254A8C3E}" destId="{1DAFF255-F734-46FA-BF6F-4C638FF833E4}" srcOrd="5" destOrd="0" presId="urn:microsoft.com/office/officeart/2005/8/layout/radial3"/>
    <dgm:cxn modelId="{8CAE3DFD-A7F6-40EB-844B-4053B9FD03FE}" type="presParOf" srcId="{4C13AE86-C463-4FFC-864B-5339254A8C3E}" destId="{7159459E-C1D5-4BA1-95BE-5412C323CC56}"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23EDB-D75F-45AF-91C2-001D177700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337C7978-CCF2-423A-B721-2E995F62CCFB}">
      <dgm:prSet phldrT="[Texte]" custT="1"/>
      <dgm:spPr/>
      <dgm:t>
        <a:bodyPr/>
        <a:lstStyle/>
        <a:p>
          <a:r>
            <a:rPr lang="fr-FR" sz="1600" b="1" dirty="0" smtClean="0"/>
            <a:t>6-11 ans niveau 1</a:t>
          </a:r>
          <a:endParaRPr lang="fr-FR" sz="1600" b="1" dirty="0"/>
        </a:p>
      </dgm:t>
    </dgm:pt>
    <dgm:pt modelId="{898E0EF9-A58F-47E9-B895-F0F4E52439CC}" type="parTrans" cxnId="{D7F90EF9-9FD5-4A00-A14D-43BE82C42626}">
      <dgm:prSet/>
      <dgm:spPr/>
      <dgm:t>
        <a:bodyPr/>
        <a:lstStyle/>
        <a:p>
          <a:endParaRPr lang="fr-FR"/>
        </a:p>
      </dgm:t>
    </dgm:pt>
    <dgm:pt modelId="{F5D10583-1E1A-469D-873F-C62F610E1A57}" type="sibTrans" cxnId="{D7F90EF9-9FD5-4A00-A14D-43BE82C42626}">
      <dgm:prSet/>
      <dgm:spPr/>
      <dgm:t>
        <a:bodyPr/>
        <a:lstStyle/>
        <a:p>
          <a:endParaRPr lang="fr-FR"/>
        </a:p>
      </dgm:t>
    </dgm:pt>
    <dgm:pt modelId="{7A4787E7-F049-493A-A01D-997C4E3CED41}">
      <dgm:prSet phldrT="[Texte]" custT="1"/>
      <dgm:spPr>
        <a:solidFill>
          <a:schemeClr val="tx1">
            <a:alpha val="40000"/>
          </a:schemeClr>
        </a:solidFill>
      </dgm:spPr>
      <dgm:t>
        <a:bodyPr/>
        <a:lstStyle/>
        <a:p>
          <a:pPr>
            <a:buClr>
              <a:schemeClr val="accent1"/>
            </a:buClr>
          </a:pPr>
          <a:r>
            <a:rPr lang="fr-FR" sz="1800" dirty="0" smtClean="0">
              <a:solidFill>
                <a:schemeClr val="bg1"/>
              </a:solidFill>
            </a:rPr>
            <a:t>Découverte et animation ludique au badminton</a:t>
          </a:r>
          <a:endParaRPr lang="fr-FR" sz="1800" dirty="0">
            <a:solidFill>
              <a:schemeClr val="bg1"/>
            </a:solidFill>
          </a:endParaRPr>
        </a:p>
      </dgm:t>
    </dgm:pt>
    <dgm:pt modelId="{C0DD00D6-3ACF-47FC-9ACD-CE3E92FCAE28}" type="parTrans" cxnId="{EBEAE6AA-3C87-42FA-9A47-DD73846BEC8F}">
      <dgm:prSet/>
      <dgm:spPr/>
      <dgm:t>
        <a:bodyPr/>
        <a:lstStyle/>
        <a:p>
          <a:endParaRPr lang="fr-FR"/>
        </a:p>
      </dgm:t>
    </dgm:pt>
    <dgm:pt modelId="{11CC52DA-085C-40EC-982F-59EF5D98880D}" type="sibTrans" cxnId="{EBEAE6AA-3C87-42FA-9A47-DD73846BEC8F}">
      <dgm:prSet/>
      <dgm:spPr/>
      <dgm:t>
        <a:bodyPr/>
        <a:lstStyle/>
        <a:p>
          <a:endParaRPr lang="fr-FR"/>
        </a:p>
      </dgm:t>
    </dgm:pt>
    <dgm:pt modelId="{A129256E-D757-4154-9ED0-B650D9E0CA5E}">
      <dgm:prSet phldrT="[Texte]" custT="1"/>
      <dgm:spPr>
        <a:solidFill>
          <a:schemeClr val="tx1">
            <a:alpha val="40000"/>
          </a:schemeClr>
        </a:solidFill>
      </dgm:spPr>
      <dgm:t>
        <a:bodyPr/>
        <a:lstStyle/>
        <a:p>
          <a:pPr>
            <a:buClr>
              <a:schemeClr val="accent1"/>
            </a:buClr>
          </a:pPr>
          <a:r>
            <a:rPr lang="fr-FR" sz="1800" dirty="0" smtClean="0">
              <a:solidFill>
                <a:schemeClr val="bg1"/>
              </a:solidFill>
            </a:rPr>
            <a:t>Initiation à la compétition</a:t>
          </a:r>
          <a:endParaRPr lang="fr-FR" sz="1800" dirty="0">
            <a:solidFill>
              <a:schemeClr val="bg1"/>
            </a:solidFill>
          </a:endParaRPr>
        </a:p>
      </dgm:t>
    </dgm:pt>
    <dgm:pt modelId="{4FB6AC8B-7930-4EC0-94B1-D78D728D532B}" type="parTrans" cxnId="{4277FFD9-0F33-49DD-AD42-5FCE4A3E67A7}">
      <dgm:prSet/>
      <dgm:spPr/>
      <dgm:t>
        <a:bodyPr/>
        <a:lstStyle/>
        <a:p>
          <a:endParaRPr lang="fr-FR"/>
        </a:p>
      </dgm:t>
    </dgm:pt>
    <dgm:pt modelId="{3BD662C3-1CE5-4810-A4AD-DBC2144A90D2}" type="sibTrans" cxnId="{4277FFD9-0F33-49DD-AD42-5FCE4A3E67A7}">
      <dgm:prSet/>
      <dgm:spPr/>
      <dgm:t>
        <a:bodyPr/>
        <a:lstStyle/>
        <a:p>
          <a:endParaRPr lang="fr-FR"/>
        </a:p>
      </dgm:t>
    </dgm:pt>
    <dgm:pt modelId="{BD6F2FA6-AC4A-4A16-B38B-D7179772B7FC}">
      <dgm:prSet phldrT="[Texte]" custT="1"/>
      <dgm:spPr/>
      <dgm:t>
        <a:bodyPr/>
        <a:lstStyle/>
        <a:p>
          <a:r>
            <a:rPr lang="fr-FR" sz="1600" b="1" dirty="0" smtClean="0"/>
            <a:t>12-17 ans</a:t>
          </a:r>
        </a:p>
        <a:p>
          <a:r>
            <a:rPr lang="fr-FR" sz="1600" b="1" dirty="0" smtClean="0"/>
            <a:t>niveau 2</a:t>
          </a:r>
          <a:endParaRPr lang="fr-FR" sz="1600" b="1" dirty="0"/>
        </a:p>
      </dgm:t>
    </dgm:pt>
    <dgm:pt modelId="{4797B98B-160B-4B88-B544-98C8C4E9AE8D}" type="parTrans" cxnId="{600751FB-C404-4B2B-8850-EBE3C8C03C4B}">
      <dgm:prSet/>
      <dgm:spPr/>
      <dgm:t>
        <a:bodyPr/>
        <a:lstStyle/>
        <a:p>
          <a:endParaRPr lang="fr-FR"/>
        </a:p>
      </dgm:t>
    </dgm:pt>
    <dgm:pt modelId="{96BDA846-52A8-4059-AF89-96911FA6E332}" type="sibTrans" cxnId="{600751FB-C404-4B2B-8850-EBE3C8C03C4B}">
      <dgm:prSet/>
      <dgm:spPr/>
      <dgm:t>
        <a:bodyPr/>
        <a:lstStyle/>
        <a:p>
          <a:endParaRPr lang="fr-FR"/>
        </a:p>
      </dgm:t>
    </dgm:pt>
    <dgm:pt modelId="{56F82D69-C618-4F28-B2D7-3E65448B9F5C}">
      <dgm:prSet phldrT="[Texte]" custT="1"/>
      <dgm:spPr>
        <a:solidFill>
          <a:schemeClr val="tx1">
            <a:alpha val="40000"/>
          </a:schemeClr>
        </a:solidFill>
      </dgm:spPr>
      <dgm:t>
        <a:bodyPr/>
        <a:lstStyle/>
        <a:p>
          <a:pPr>
            <a:buClr>
              <a:schemeClr val="accent1"/>
            </a:buClr>
          </a:pPr>
          <a:r>
            <a:rPr lang="fr-FR" sz="1800" dirty="0" smtClean="0">
              <a:solidFill>
                <a:schemeClr val="bg1"/>
              </a:solidFill>
            </a:rPr>
            <a:t>Animation et entrainement technique</a:t>
          </a:r>
          <a:endParaRPr lang="fr-FR" sz="1800" dirty="0">
            <a:solidFill>
              <a:schemeClr val="bg1"/>
            </a:solidFill>
          </a:endParaRPr>
        </a:p>
      </dgm:t>
    </dgm:pt>
    <dgm:pt modelId="{416403CB-6597-4BD5-ABFD-0E157C949D8B}" type="parTrans" cxnId="{D877FCAD-E116-4A50-AE18-209A64D49343}">
      <dgm:prSet/>
      <dgm:spPr/>
      <dgm:t>
        <a:bodyPr/>
        <a:lstStyle/>
        <a:p>
          <a:endParaRPr lang="fr-FR"/>
        </a:p>
      </dgm:t>
    </dgm:pt>
    <dgm:pt modelId="{ADD025F1-6A9F-40FB-99F7-0E53908CA417}" type="sibTrans" cxnId="{D877FCAD-E116-4A50-AE18-209A64D49343}">
      <dgm:prSet/>
      <dgm:spPr/>
      <dgm:t>
        <a:bodyPr/>
        <a:lstStyle/>
        <a:p>
          <a:endParaRPr lang="fr-FR"/>
        </a:p>
      </dgm:t>
    </dgm:pt>
    <dgm:pt modelId="{62C4C33E-7EBF-4D72-9B11-763EFAA13AD3}">
      <dgm:prSet phldrT="[Texte]" custT="1"/>
      <dgm:spPr>
        <a:solidFill>
          <a:schemeClr val="tx1">
            <a:alpha val="40000"/>
          </a:schemeClr>
        </a:solidFill>
      </dgm:spPr>
      <dgm:t>
        <a:bodyPr/>
        <a:lstStyle/>
        <a:p>
          <a:pPr>
            <a:buClr>
              <a:schemeClr val="accent1"/>
            </a:buClr>
          </a:pPr>
          <a:r>
            <a:rPr lang="fr-FR" sz="1800" dirty="0" smtClean="0">
              <a:solidFill>
                <a:schemeClr val="bg1"/>
              </a:solidFill>
            </a:rPr>
            <a:t>Accès à la compétition</a:t>
          </a:r>
          <a:endParaRPr lang="fr-FR" sz="1800" dirty="0">
            <a:solidFill>
              <a:schemeClr val="bg1"/>
            </a:solidFill>
          </a:endParaRPr>
        </a:p>
      </dgm:t>
    </dgm:pt>
    <dgm:pt modelId="{80852888-DFCF-40F3-A75B-4D7063210A91}" type="parTrans" cxnId="{D06C6AD8-68C3-40F2-B581-DF576A549CF7}">
      <dgm:prSet/>
      <dgm:spPr/>
      <dgm:t>
        <a:bodyPr/>
        <a:lstStyle/>
        <a:p>
          <a:endParaRPr lang="fr-FR"/>
        </a:p>
      </dgm:t>
    </dgm:pt>
    <dgm:pt modelId="{847799B6-61DC-4EE8-9AF5-6A21FE038AFC}" type="sibTrans" cxnId="{D06C6AD8-68C3-40F2-B581-DF576A549CF7}">
      <dgm:prSet/>
      <dgm:spPr/>
      <dgm:t>
        <a:bodyPr/>
        <a:lstStyle/>
        <a:p>
          <a:endParaRPr lang="fr-FR"/>
        </a:p>
      </dgm:t>
    </dgm:pt>
    <dgm:pt modelId="{79C2ADD7-B6F7-4F27-901D-C5EF7D300D0D}">
      <dgm:prSet phldrT="[Texte]" custT="1"/>
      <dgm:spPr/>
      <dgm:t>
        <a:bodyPr/>
        <a:lstStyle/>
        <a:p>
          <a:r>
            <a:rPr lang="fr-FR" sz="1600" b="1" dirty="0" smtClean="0"/>
            <a:t>Pont adulte</a:t>
          </a:r>
        </a:p>
        <a:p>
          <a:r>
            <a:rPr lang="fr-FR" sz="1600" b="1" dirty="0" smtClean="0"/>
            <a:t>niveau 3</a:t>
          </a:r>
          <a:endParaRPr lang="fr-FR" sz="1600" b="1" dirty="0"/>
        </a:p>
      </dgm:t>
    </dgm:pt>
    <dgm:pt modelId="{FE955F1E-2BF8-44D4-B6D7-4EDAED4D479E}" type="parTrans" cxnId="{FD7A9015-0424-405A-B394-6A0157F37B9E}">
      <dgm:prSet/>
      <dgm:spPr/>
      <dgm:t>
        <a:bodyPr/>
        <a:lstStyle/>
        <a:p>
          <a:endParaRPr lang="fr-FR"/>
        </a:p>
      </dgm:t>
    </dgm:pt>
    <dgm:pt modelId="{55596F1B-D58F-4FB3-9892-03A7C5D59992}" type="sibTrans" cxnId="{FD7A9015-0424-405A-B394-6A0157F37B9E}">
      <dgm:prSet/>
      <dgm:spPr/>
      <dgm:t>
        <a:bodyPr/>
        <a:lstStyle/>
        <a:p>
          <a:endParaRPr lang="fr-FR"/>
        </a:p>
      </dgm:t>
    </dgm:pt>
    <dgm:pt modelId="{147DF563-6BFE-47A8-9EB6-4909D710C7E1}">
      <dgm:prSet phldrT="[Texte]" custT="1"/>
      <dgm:spPr>
        <a:solidFill>
          <a:schemeClr val="tx1">
            <a:alpha val="40000"/>
          </a:schemeClr>
        </a:solidFill>
      </dgm:spPr>
      <dgm:t>
        <a:bodyPr/>
        <a:lstStyle/>
        <a:p>
          <a:pPr>
            <a:buClr>
              <a:schemeClr val="accent1"/>
            </a:buClr>
          </a:pPr>
          <a:r>
            <a:rPr lang="fr-FR" sz="1800" dirty="0" smtClean="0">
              <a:solidFill>
                <a:schemeClr val="bg1"/>
              </a:solidFill>
            </a:rPr>
            <a:t>Entrainement et perfectionnement technique</a:t>
          </a:r>
          <a:endParaRPr lang="fr-FR" sz="1800" dirty="0">
            <a:solidFill>
              <a:schemeClr val="bg1"/>
            </a:solidFill>
          </a:endParaRPr>
        </a:p>
      </dgm:t>
    </dgm:pt>
    <dgm:pt modelId="{9DED92AD-AB18-4548-831B-366714EF9D7D}" type="parTrans" cxnId="{578BB8A5-7AF9-4057-81AF-A1E3304FA6C6}">
      <dgm:prSet/>
      <dgm:spPr/>
      <dgm:t>
        <a:bodyPr/>
        <a:lstStyle/>
        <a:p>
          <a:endParaRPr lang="fr-FR"/>
        </a:p>
      </dgm:t>
    </dgm:pt>
    <dgm:pt modelId="{8299FB95-B812-4672-A1B0-96891FAF0401}" type="sibTrans" cxnId="{578BB8A5-7AF9-4057-81AF-A1E3304FA6C6}">
      <dgm:prSet/>
      <dgm:spPr/>
      <dgm:t>
        <a:bodyPr/>
        <a:lstStyle/>
        <a:p>
          <a:endParaRPr lang="fr-FR"/>
        </a:p>
      </dgm:t>
    </dgm:pt>
    <dgm:pt modelId="{5AA5CEA1-1C4D-497C-93A1-D34F00A3794A}">
      <dgm:prSet phldrT="[Texte]" custT="1"/>
      <dgm:spPr>
        <a:solidFill>
          <a:schemeClr val="tx1">
            <a:alpha val="40000"/>
          </a:schemeClr>
        </a:solidFill>
      </dgm:spPr>
      <dgm:t>
        <a:bodyPr/>
        <a:lstStyle/>
        <a:p>
          <a:pPr>
            <a:buClr>
              <a:schemeClr val="accent1"/>
            </a:buClr>
          </a:pPr>
          <a:r>
            <a:rPr lang="fr-FR" sz="1800" dirty="0" smtClean="0">
              <a:solidFill>
                <a:schemeClr val="bg1"/>
              </a:solidFill>
            </a:rPr>
            <a:t>Transition et accès vers la compétition adultes</a:t>
          </a:r>
          <a:endParaRPr lang="fr-FR" sz="1800" dirty="0">
            <a:solidFill>
              <a:schemeClr val="bg1"/>
            </a:solidFill>
          </a:endParaRPr>
        </a:p>
      </dgm:t>
    </dgm:pt>
    <dgm:pt modelId="{50A46209-D6EC-4E1F-977A-483B005405F9}" type="parTrans" cxnId="{14188917-2E4C-4DDA-A1B1-F1502673E14E}">
      <dgm:prSet/>
      <dgm:spPr/>
      <dgm:t>
        <a:bodyPr/>
        <a:lstStyle/>
        <a:p>
          <a:endParaRPr lang="fr-FR"/>
        </a:p>
      </dgm:t>
    </dgm:pt>
    <dgm:pt modelId="{3E8A0EE8-540C-4F20-870D-D00C5E715927}" type="sibTrans" cxnId="{14188917-2E4C-4DDA-A1B1-F1502673E14E}">
      <dgm:prSet/>
      <dgm:spPr/>
      <dgm:t>
        <a:bodyPr/>
        <a:lstStyle/>
        <a:p>
          <a:endParaRPr lang="fr-FR"/>
        </a:p>
      </dgm:t>
    </dgm:pt>
    <dgm:pt modelId="{F3B8C331-D67F-49C8-8A42-E110D607905D}" type="pres">
      <dgm:prSet presAssocID="{6AB23EDB-D75F-45AF-91C2-001D1777001B}" presName="linearFlow" presStyleCnt="0">
        <dgm:presLayoutVars>
          <dgm:dir/>
          <dgm:animLvl val="lvl"/>
          <dgm:resizeHandles val="exact"/>
        </dgm:presLayoutVars>
      </dgm:prSet>
      <dgm:spPr/>
      <dgm:t>
        <a:bodyPr/>
        <a:lstStyle/>
        <a:p>
          <a:endParaRPr lang="fr-FR"/>
        </a:p>
      </dgm:t>
    </dgm:pt>
    <dgm:pt modelId="{A1693881-3041-4DA2-B539-E39246252A7E}" type="pres">
      <dgm:prSet presAssocID="{337C7978-CCF2-423A-B721-2E995F62CCFB}" presName="composite" presStyleCnt="0"/>
      <dgm:spPr/>
    </dgm:pt>
    <dgm:pt modelId="{0C35F2DB-A06C-4907-BAAB-E2B7132CE97A}" type="pres">
      <dgm:prSet presAssocID="{337C7978-CCF2-423A-B721-2E995F62CCFB}" presName="parentText" presStyleLbl="alignNode1" presStyleIdx="0" presStyleCnt="3" custScaleX="166938" custLinFactX="-138401" custLinFactNeighborX="-200000" custLinFactNeighborY="-2263">
        <dgm:presLayoutVars>
          <dgm:chMax val="1"/>
          <dgm:bulletEnabled val="1"/>
        </dgm:presLayoutVars>
      </dgm:prSet>
      <dgm:spPr/>
      <dgm:t>
        <a:bodyPr/>
        <a:lstStyle/>
        <a:p>
          <a:endParaRPr lang="fr-FR"/>
        </a:p>
      </dgm:t>
    </dgm:pt>
    <dgm:pt modelId="{C40C29FA-F0C8-4BC7-8E9E-BF70CD640C7D}" type="pres">
      <dgm:prSet presAssocID="{337C7978-CCF2-423A-B721-2E995F62CCFB}" presName="descendantText" presStyleLbl="alignAcc1" presStyleIdx="0" presStyleCnt="3" custScaleX="57520" custScaleY="131572" custLinFactNeighborX="-45015" custLinFactNeighborY="9784">
        <dgm:presLayoutVars>
          <dgm:bulletEnabled val="1"/>
        </dgm:presLayoutVars>
      </dgm:prSet>
      <dgm:spPr/>
      <dgm:t>
        <a:bodyPr/>
        <a:lstStyle/>
        <a:p>
          <a:endParaRPr lang="fr-FR"/>
        </a:p>
      </dgm:t>
    </dgm:pt>
    <dgm:pt modelId="{F5505FD2-C362-4DE1-9ACF-BBF1E43D475C}" type="pres">
      <dgm:prSet presAssocID="{F5D10583-1E1A-469D-873F-C62F610E1A57}" presName="sp" presStyleCnt="0"/>
      <dgm:spPr/>
    </dgm:pt>
    <dgm:pt modelId="{C1E932CD-4DCD-482F-A30F-C4C4521B034D}" type="pres">
      <dgm:prSet presAssocID="{BD6F2FA6-AC4A-4A16-B38B-D7179772B7FC}" presName="composite" presStyleCnt="0"/>
      <dgm:spPr/>
    </dgm:pt>
    <dgm:pt modelId="{6316393F-1B77-46E3-B1D2-5E6BE013ADC7}" type="pres">
      <dgm:prSet presAssocID="{BD6F2FA6-AC4A-4A16-B38B-D7179772B7FC}" presName="parentText" presStyleLbl="alignNode1" presStyleIdx="1" presStyleCnt="3" custScaleX="164683" custLinFactX="-147915" custLinFactNeighborX="-200000" custLinFactNeighborY="3034">
        <dgm:presLayoutVars>
          <dgm:chMax val="1"/>
          <dgm:bulletEnabled val="1"/>
        </dgm:presLayoutVars>
      </dgm:prSet>
      <dgm:spPr/>
      <dgm:t>
        <a:bodyPr/>
        <a:lstStyle/>
        <a:p>
          <a:endParaRPr lang="fr-FR"/>
        </a:p>
      </dgm:t>
    </dgm:pt>
    <dgm:pt modelId="{A6F0DB30-6659-4882-9B2F-D1EAE4F66100}" type="pres">
      <dgm:prSet presAssocID="{BD6F2FA6-AC4A-4A16-B38B-D7179772B7FC}" presName="descendantText" presStyleLbl="alignAcc1" presStyleIdx="1" presStyleCnt="3" custScaleX="59012" custLinFactNeighborX="-15644" custLinFactNeighborY="10775">
        <dgm:presLayoutVars>
          <dgm:bulletEnabled val="1"/>
        </dgm:presLayoutVars>
      </dgm:prSet>
      <dgm:spPr/>
      <dgm:t>
        <a:bodyPr/>
        <a:lstStyle/>
        <a:p>
          <a:endParaRPr lang="fr-FR"/>
        </a:p>
      </dgm:t>
    </dgm:pt>
    <dgm:pt modelId="{91EB6196-96D2-409B-8781-DC8677E959A7}" type="pres">
      <dgm:prSet presAssocID="{96BDA846-52A8-4059-AF89-96911FA6E332}" presName="sp" presStyleCnt="0"/>
      <dgm:spPr/>
    </dgm:pt>
    <dgm:pt modelId="{1BC864EC-D365-4920-856E-5C98ACDF162E}" type="pres">
      <dgm:prSet presAssocID="{79C2ADD7-B6F7-4F27-901D-C5EF7D300D0D}" presName="composite" presStyleCnt="0"/>
      <dgm:spPr/>
    </dgm:pt>
    <dgm:pt modelId="{739DD710-116F-4C1F-B494-15ED514C61EF}" type="pres">
      <dgm:prSet presAssocID="{79C2ADD7-B6F7-4F27-901D-C5EF7D300D0D}" presName="parentText" presStyleLbl="alignNode1" presStyleIdx="2" presStyleCnt="3" custScaleX="159449" custLinFactX="-138401" custLinFactNeighborX="-200000" custLinFactNeighborY="-13082">
        <dgm:presLayoutVars>
          <dgm:chMax val="1"/>
          <dgm:bulletEnabled val="1"/>
        </dgm:presLayoutVars>
      </dgm:prSet>
      <dgm:spPr/>
      <dgm:t>
        <a:bodyPr/>
        <a:lstStyle/>
        <a:p>
          <a:endParaRPr lang="fr-FR"/>
        </a:p>
      </dgm:t>
    </dgm:pt>
    <dgm:pt modelId="{287A152E-698F-4098-909C-324EE1148541}" type="pres">
      <dgm:prSet presAssocID="{79C2ADD7-B6F7-4F27-901D-C5EF7D300D0D}" presName="descendantText" presStyleLbl="alignAcc1" presStyleIdx="2" presStyleCnt="3" custScaleX="57594" custScaleY="158227" custLinFactNeighborX="27676" custLinFactNeighborY="-1809">
        <dgm:presLayoutVars>
          <dgm:bulletEnabled val="1"/>
        </dgm:presLayoutVars>
      </dgm:prSet>
      <dgm:spPr/>
      <dgm:t>
        <a:bodyPr/>
        <a:lstStyle/>
        <a:p>
          <a:endParaRPr lang="fr-FR"/>
        </a:p>
      </dgm:t>
    </dgm:pt>
  </dgm:ptLst>
  <dgm:cxnLst>
    <dgm:cxn modelId="{578BB8A5-7AF9-4057-81AF-A1E3304FA6C6}" srcId="{79C2ADD7-B6F7-4F27-901D-C5EF7D300D0D}" destId="{147DF563-6BFE-47A8-9EB6-4909D710C7E1}" srcOrd="0" destOrd="0" parTransId="{9DED92AD-AB18-4548-831B-366714EF9D7D}" sibTransId="{8299FB95-B812-4672-A1B0-96891FAF0401}"/>
    <dgm:cxn modelId="{8164FB3C-94A1-48E4-AA97-55E7DEFE7F78}" type="presOf" srcId="{337C7978-CCF2-423A-B721-2E995F62CCFB}" destId="{0C35F2DB-A06C-4907-BAAB-E2B7132CE97A}" srcOrd="0" destOrd="0" presId="urn:microsoft.com/office/officeart/2005/8/layout/chevron2"/>
    <dgm:cxn modelId="{FD7A9015-0424-405A-B394-6A0157F37B9E}" srcId="{6AB23EDB-D75F-45AF-91C2-001D1777001B}" destId="{79C2ADD7-B6F7-4F27-901D-C5EF7D300D0D}" srcOrd="2" destOrd="0" parTransId="{FE955F1E-2BF8-44D4-B6D7-4EDAED4D479E}" sibTransId="{55596F1B-D58F-4FB3-9892-03A7C5D59992}"/>
    <dgm:cxn modelId="{D877FCAD-E116-4A50-AE18-209A64D49343}" srcId="{BD6F2FA6-AC4A-4A16-B38B-D7179772B7FC}" destId="{56F82D69-C618-4F28-B2D7-3E65448B9F5C}" srcOrd="0" destOrd="0" parTransId="{416403CB-6597-4BD5-ABFD-0E157C949D8B}" sibTransId="{ADD025F1-6A9F-40FB-99F7-0E53908CA417}"/>
    <dgm:cxn modelId="{77C5F513-5489-44E7-A884-E0331D561D82}" type="presOf" srcId="{7A4787E7-F049-493A-A01D-997C4E3CED41}" destId="{C40C29FA-F0C8-4BC7-8E9E-BF70CD640C7D}" srcOrd="0" destOrd="0" presId="urn:microsoft.com/office/officeart/2005/8/layout/chevron2"/>
    <dgm:cxn modelId="{EBEAE6AA-3C87-42FA-9A47-DD73846BEC8F}" srcId="{337C7978-CCF2-423A-B721-2E995F62CCFB}" destId="{7A4787E7-F049-493A-A01D-997C4E3CED41}" srcOrd="0" destOrd="0" parTransId="{C0DD00D6-3ACF-47FC-9ACD-CE3E92FCAE28}" sibTransId="{11CC52DA-085C-40EC-982F-59EF5D98880D}"/>
    <dgm:cxn modelId="{D7F90EF9-9FD5-4A00-A14D-43BE82C42626}" srcId="{6AB23EDB-D75F-45AF-91C2-001D1777001B}" destId="{337C7978-CCF2-423A-B721-2E995F62CCFB}" srcOrd="0" destOrd="0" parTransId="{898E0EF9-A58F-47E9-B895-F0F4E52439CC}" sibTransId="{F5D10583-1E1A-469D-873F-C62F610E1A57}"/>
    <dgm:cxn modelId="{F8ECD6C1-1A87-446A-A7B5-1D19845C4526}" type="presOf" srcId="{A129256E-D757-4154-9ED0-B650D9E0CA5E}" destId="{C40C29FA-F0C8-4BC7-8E9E-BF70CD640C7D}" srcOrd="0" destOrd="1" presId="urn:microsoft.com/office/officeart/2005/8/layout/chevron2"/>
    <dgm:cxn modelId="{D06C6AD8-68C3-40F2-B581-DF576A549CF7}" srcId="{BD6F2FA6-AC4A-4A16-B38B-D7179772B7FC}" destId="{62C4C33E-7EBF-4D72-9B11-763EFAA13AD3}" srcOrd="1" destOrd="0" parTransId="{80852888-DFCF-40F3-A75B-4D7063210A91}" sibTransId="{847799B6-61DC-4EE8-9AF5-6A21FE038AFC}"/>
    <dgm:cxn modelId="{DEAD8551-5EB2-4C6F-A079-B61489EDF9D2}" type="presOf" srcId="{BD6F2FA6-AC4A-4A16-B38B-D7179772B7FC}" destId="{6316393F-1B77-46E3-B1D2-5E6BE013ADC7}" srcOrd="0" destOrd="0" presId="urn:microsoft.com/office/officeart/2005/8/layout/chevron2"/>
    <dgm:cxn modelId="{03540162-5A2F-44BD-9CE0-83D0607B1DCD}" type="presOf" srcId="{6AB23EDB-D75F-45AF-91C2-001D1777001B}" destId="{F3B8C331-D67F-49C8-8A42-E110D607905D}" srcOrd="0" destOrd="0" presId="urn:microsoft.com/office/officeart/2005/8/layout/chevron2"/>
    <dgm:cxn modelId="{73DD81E5-A351-4C9D-BFBD-54CFA9D2B286}" type="presOf" srcId="{56F82D69-C618-4F28-B2D7-3E65448B9F5C}" destId="{A6F0DB30-6659-4882-9B2F-D1EAE4F66100}" srcOrd="0" destOrd="0" presId="urn:microsoft.com/office/officeart/2005/8/layout/chevron2"/>
    <dgm:cxn modelId="{C388EA02-5B1C-42DC-A502-1A2880CCD439}" type="presOf" srcId="{79C2ADD7-B6F7-4F27-901D-C5EF7D300D0D}" destId="{739DD710-116F-4C1F-B494-15ED514C61EF}" srcOrd="0" destOrd="0" presId="urn:microsoft.com/office/officeart/2005/8/layout/chevron2"/>
    <dgm:cxn modelId="{35832F3C-94C4-4764-9EE2-E3A5180E2227}" type="presOf" srcId="{147DF563-6BFE-47A8-9EB6-4909D710C7E1}" destId="{287A152E-698F-4098-909C-324EE1148541}" srcOrd="0" destOrd="0" presId="urn:microsoft.com/office/officeart/2005/8/layout/chevron2"/>
    <dgm:cxn modelId="{3B97487A-EF9F-402C-BA6B-C029E3542D24}" type="presOf" srcId="{62C4C33E-7EBF-4D72-9B11-763EFAA13AD3}" destId="{A6F0DB30-6659-4882-9B2F-D1EAE4F66100}" srcOrd="0" destOrd="1" presId="urn:microsoft.com/office/officeart/2005/8/layout/chevron2"/>
    <dgm:cxn modelId="{5D9C46F2-80F0-4E1F-84FA-1A7716C57CB1}" type="presOf" srcId="{5AA5CEA1-1C4D-497C-93A1-D34F00A3794A}" destId="{287A152E-698F-4098-909C-324EE1148541}" srcOrd="0" destOrd="1" presId="urn:microsoft.com/office/officeart/2005/8/layout/chevron2"/>
    <dgm:cxn modelId="{14188917-2E4C-4DDA-A1B1-F1502673E14E}" srcId="{79C2ADD7-B6F7-4F27-901D-C5EF7D300D0D}" destId="{5AA5CEA1-1C4D-497C-93A1-D34F00A3794A}" srcOrd="1" destOrd="0" parTransId="{50A46209-D6EC-4E1F-977A-483B005405F9}" sibTransId="{3E8A0EE8-540C-4F20-870D-D00C5E715927}"/>
    <dgm:cxn modelId="{600751FB-C404-4B2B-8850-EBE3C8C03C4B}" srcId="{6AB23EDB-D75F-45AF-91C2-001D1777001B}" destId="{BD6F2FA6-AC4A-4A16-B38B-D7179772B7FC}" srcOrd="1" destOrd="0" parTransId="{4797B98B-160B-4B88-B544-98C8C4E9AE8D}" sibTransId="{96BDA846-52A8-4059-AF89-96911FA6E332}"/>
    <dgm:cxn modelId="{4277FFD9-0F33-49DD-AD42-5FCE4A3E67A7}" srcId="{337C7978-CCF2-423A-B721-2E995F62CCFB}" destId="{A129256E-D757-4154-9ED0-B650D9E0CA5E}" srcOrd="1" destOrd="0" parTransId="{4FB6AC8B-7930-4EC0-94B1-D78D728D532B}" sibTransId="{3BD662C3-1CE5-4810-A4AD-DBC2144A90D2}"/>
    <dgm:cxn modelId="{EDD3081A-F135-4A6C-86A4-5F344AE98884}" type="presParOf" srcId="{F3B8C331-D67F-49C8-8A42-E110D607905D}" destId="{A1693881-3041-4DA2-B539-E39246252A7E}" srcOrd="0" destOrd="0" presId="urn:microsoft.com/office/officeart/2005/8/layout/chevron2"/>
    <dgm:cxn modelId="{E6B3D592-0432-47EE-B07C-AB7434AA66D4}" type="presParOf" srcId="{A1693881-3041-4DA2-B539-E39246252A7E}" destId="{0C35F2DB-A06C-4907-BAAB-E2B7132CE97A}" srcOrd="0" destOrd="0" presId="urn:microsoft.com/office/officeart/2005/8/layout/chevron2"/>
    <dgm:cxn modelId="{202C67CF-320D-41E4-9F91-ACDADFD19C8C}" type="presParOf" srcId="{A1693881-3041-4DA2-B539-E39246252A7E}" destId="{C40C29FA-F0C8-4BC7-8E9E-BF70CD640C7D}" srcOrd="1" destOrd="0" presId="urn:microsoft.com/office/officeart/2005/8/layout/chevron2"/>
    <dgm:cxn modelId="{24CAD4FC-BE78-4366-A0B5-166B195EBC69}" type="presParOf" srcId="{F3B8C331-D67F-49C8-8A42-E110D607905D}" destId="{F5505FD2-C362-4DE1-9ACF-BBF1E43D475C}" srcOrd="1" destOrd="0" presId="urn:microsoft.com/office/officeart/2005/8/layout/chevron2"/>
    <dgm:cxn modelId="{56658BFE-F609-428F-87EE-174232FE4370}" type="presParOf" srcId="{F3B8C331-D67F-49C8-8A42-E110D607905D}" destId="{C1E932CD-4DCD-482F-A30F-C4C4521B034D}" srcOrd="2" destOrd="0" presId="urn:microsoft.com/office/officeart/2005/8/layout/chevron2"/>
    <dgm:cxn modelId="{66D3A2A4-7D90-4C41-BD79-08431553435F}" type="presParOf" srcId="{C1E932CD-4DCD-482F-A30F-C4C4521B034D}" destId="{6316393F-1B77-46E3-B1D2-5E6BE013ADC7}" srcOrd="0" destOrd="0" presId="urn:microsoft.com/office/officeart/2005/8/layout/chevron2"/>
    <dgm:cxn modelId="{3E1AF320-D810-4314-A32D-08F8396C6FDA}" type="presParOf" srcId="{C1E932CD-4DCD-482F-A30F-C4C4521B034D}" destId="{A6F0DB30-6659-4882-9B2F-D1EAE4F66100}" srcOrd="1" destOrd="0" presId="urn:microsoft.com/office/officeart/2005/8/layout/chevron2"/>
    <dgm:cxn modelId="{3E08AAEB-BF13-4FC2-A8F4-6FDD2E000EB7}" type="presParOf" srcId="{F3B8C331-D67F-49C8-8A42-E110D607905D}" destId="{91EB6196-96D2-409B-8781-DC8677E959A7}" srcOrd="3" destOrd="0" presId="urn:microsoft.com/office/officeart/2005/8/layout/chevron2"/>
    <dgm:cxn modelId="{BAAF18A0-930D-4E0A-A94C-D6070CDC89CD}" type="presParOf" srcId="{F3B8C331-D67F-49C8-8A42-E110D607905D}" destId="{1BC864EC-D365-4920-856E-5C98ACDF162E}" srcOrd="4" destOrd="0" presId="urn:microsoft.com/office/officeart/2005/8/layout/chevron2"/>
    <dgm:cxn modelId="{E2FFB5A5-2D30-4ECD-9191-80B871DBD427}" type="presParOf" srcId="{1BC864EC-D365-4920-856E-5C98ACDF162E}" destId="{739DD710-116F-4C1F-B494-15ED514C61EF}" srcOrd="0" destOrd="0" presId="urn:microsoft.com/office/officeart/2005/8/layout/chevron2"/>
    <dgm:cxn modelId="{90659D3D-DACD-4CA2-AF57-2A4E79A6E0C0}" type="presParOf" srcId="{1BC864EC-D365-4920-856E-5C98ACDF162E}" destId="{287A152E-698F-4098-909C-324EE114854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88900" y="742950"/>
            <a:ext cx="6619875" cy="3724275"/>
          </a:xfrm>
          <a:prstGeom prst="rect">
            <a:avLst/>
          </a:prstGeom>
        </p:spPr>
        <p:txBody>
          <a:bodyPr lIns="95554" tIns="47777" rIns="95554" bIns="47777"/>
          <a:lstStyle/>
          <a:p>
            <a:endParaRPr/>
          </a:p>
        </p:txBody>
      </p:sp>
      <p:sp>
        <p:nvSpPr>
          <p:cNvPr id="173" name="Shape 173"/>
          <p:cNvSpPr>
            <a:spLocks noGrp="1"/>
          </p:cNvSpPr>
          <p:nvPr>
            <p:ph type="body" sz="quarter" idx="1"/>
          </p:nvPr>
        </p:nvSpPr>
        <p:spPr>
          <a:xfrm>
            <a:off x="906357" y="4715154"/>
            <a:ext cx="4984962" cy="4466987"/>
          </a:xfrm>
          <a:prstGeom prst="rect">
            <a:avLst/>
          </a:prstGeom>
        </p:spPr>
        <p:txBody>
          <a:bodyPr lIns="95554" tIns="47777" rIns="95554" bIns="47777"/>
          <a:lstStyle/>
          <a:p>
            <a:endParaRPr/>
          </a:p>
        </p:txBody>
      </p:sp>
    </p:spTree>
    <p:extLst>
      <p:ext uri="{BB962C8B-B14F-4D97-AF65-F5344CB8AC3E}">
        <p14:creationId xmlns:p14="http://schemas.microsoft.com/office/powerpoint/2010/main" val="2848483101"/>
      </p:ext>
    </p:extLst>
  </p:cSld>
  <p:clrMap bg1="lt1" tx1="dk1" bg2="lt2" tx2="dk2" accent1="accent1" accent2="accent2" accent3="accent3" accent4="accent4" accent5="accent5" accent6="accent6" hlink="hlink" folHlink="folHlink"/>
  <p:notesStyle>
    <a:lvl1pPr latinLnBrk="0">
      <a:defRPr sz="1200">
        <a:solidFill>
          <a:srgbClr val="595959"/>
        </a:solidFill>
        <a:latin typeface="+mn-lt"/>
        <a:ea typeface="+mn-ea"/>
        <a:cs typeface="+mn-cs"/>
        <a:sym typeface="Book Antiqua"/>
      </a:defRPr>
    </a:lvl1pPr>
    <a:lvl2pPr indent="228600" latinLnBrk="0">
      <a:defRPr sz="1200">
        <a:solidFill>
          <a:srgbClr val="595959"/>
        </a:solidFill>
        <a:latin typeface="+mn-lt"/>
        <a:ea typeface="+mn-ea"/>
        <a:cs typeface="+mn-cs"/>
        <a:sym typeface="Book Antiqua"/>
      </a:defRPr>
    </a:lvl2pPr>
    <a:lvl3pPr indent="457200" latinLnBrk="0">
      <a:defRPr sz="1200">
        <a:solidFill>
          <a:srgbClr val="595959"/>
        </a:solidFill>
        <a:latin typeface="+mn-lt"/>
        <a:ea typeface="+mn-ea"/>
        <a:cs typeface="+mn-cs"/>
        <a:sym typeface="Book Antiqua"/>
      </a:defRPr>
    </a:lvl3pPr>
    <a:lvl4pPr indent="685800" latinLnBrk="0">
      <a:defRPr sz="1200">
        <a:solidFill>
          <a:srgbClr val="595959"/>
        </a:solidFill>
        <a:latin typeface="+mn-lt"/>
        <a:ea typeface="+mn-ea"/>
        <a:cs typeface="+mn-cs"/>
        <a:sym typeface="Book Antiqua"/>
      </a:defRPr>
    </a:lvl4pPr>
    <a:lvl5pPr indent="914400" latinLnBrk="0">
      <a:defRPr sz="1200">
        <a:solidFill>
          <a:srgbClr val="595959"/>
        </a:solidFill>
        <a:latin typeface="+mn-lt"/>
        <a:ea typeface="+mn-ea"/>
        <a:cs typeface="+mn-cs"/>
        <a:sym typeface="Book Antiqua"/>
      </a:defRPr>
    </a:lvl5pPr>
    <a:lvl6pPr indent="1143000" latinLnBrk="0">
      <a:defRPr sz="1200">
        <a:solidFill>
          <a:srgbClr val="595959"/>
        </a:solidFill>
        <a:latin typeface="+mn-lt"/>
        <a:ea typeface="+mn-ea"/>
        <a:cs typeface="+mn-cs"/>
        <a:sym typeface="Book Antiqua"/>
      </a:defRPr>
    </a:lvl6pPr>
    <a:lvl7pPr indent="1371600" latinLnBrk="0">
      <a:defRPr sz="1200">
        <a:solidFill>
          <a:srgbClr val="595959"/>
        </a:solidFill>
        <a:latin typeface="+mn-lt"/>
        <a:ea typeface="+mn-ea"/>
        <a:cs typeface="+mn-cs"/>
        <a:sym typeface="Book Antiqua"/>
      </a:defRPr>
    </a:lvl7pPr>
    <a:lvl8pPr indent="1600200" latinLnBrk="0">
      <a:defRPr sz="1200">
        <a:solidFill>
          <a:srgbClr val="595959"/>
        </a:solidFill>
        <a:latin typeface="+mn-lt"/>
        <a:ea typeface="+mn-ea"/>
        <a:cs typeface="+mn-cs"/>
        <a:sym typeface="Book Antiqua"/>
      </a:defRPr>
    </a:lvl8pPr>
    <a:lvl9pPr indent="1828800" latinLnBrk="0">
      <a:defRPr sz="1200">
        <a:solidFill>
          <a:srgbClr val="595959"/>
        </a:solidFill>
        <a:latin typeface="+mn-lt"/>
        <a:ea typeface="+mn-ea"/>
        <a:cs typeface="+mn-cs"/>
        <a:sym typeface="Book Antiqu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88900" y="742950"/>
            <a:ext cx="6619875" cy="3724275"/>
          </a:xfrm>
          <a:prstGeom prst="rect">
            <a:avLst/>
          </a:prstGeom>
        </p:spPr>
        <p:txBody>
          <a:bodyPr/>
          <a:lstStyle/>
          <a:p>
            <a:endParaRPr dirty="0"/>
          </a:p>
        </p:txBody>
      </p:sp>
      <p:sp>
        <p:nvSpPr>
          <p:cNvPr id="181" name="Shape 181"/>
          <p:cNvSpPr>
            <a:spLocks noGrp="1"/>
          </p:cNvSpPr>
          <p:nvPr>
            <p:ph type="body" sz="quarter" idx="1"/>
          </p:nvPr>
        </p:nvSpPr>
        <p:spPr>
          <a:prstGeom prst="rect">
            <a:avLst/>
          </a:prstGeom>
        </p:spPr>
        <p:txBody>
          <a:bodyPr/>
          <a:lstStyle>
            <a:lvl1pPr>
              <a:defRPr i="1">
                <a:latin typeface="Arial"/>
                <a:ea typeface="Arial"/>
                <a:cs typeface="Arial"/>
                <a:sym typeface="Arial"/>
              </a:defRPr>
            </a:lvl1pPr>
          </a:lstStyle>
          <a:p>
            <a:r>
              <a:rPr dirty="0"/>
              <a:t>Pour </a:t>
            </a:r>
            <a:r>
              <a:rPr dirty="0" err="1"/>
              <a:t>remplacer</a:t>
            </a:r>
            <a:r>
              <a:rPr dirty="0"/>
              <a:t> </a:t>
            </a:r>
            <a:r>
              <a:rPr dirty="0" err="1"/>
              <a:t>l’image</a:t>
            </a:r>
            <a:r>
              <a:rPr dirty="0"/>
              <a:t> sur </a:t>
            </a:r>
            <a:r>
              <a:rPr dirty="0" err="1"/>
              <a:t>cette</a:t>
            </a:r>
            <a:r>
              <a:rPr dirty="0"/>
              <a:t> </a:t>
            </a:r>
            <a:r>
              <a:rPr dirty="0" err="1"/>
              <a:t>diapositive</a:t>
            </a:r>
            <a:r>
              <a:rPr dirty="0"/>
              <a:t>, </a:t>
            </a:r>
            <a:r>
              <a:rPr dirty="0" err="1"/>
              <a:t>sélectionnez</a:t>
            </a:r>
            <a:r>
              <a:rPr dirty="0"/>
              <a:t>-la et </a:t>
            </a:r>
            <a:r>
              <a:rPr dirty="0" err="1"/>
              <a:t>supprimez</a:t>
            </a:r>
            <a:r>
              <a:rPr dirty="0"/>
              <a:t>-la. </a:t>
            </a:r>
            <a:r>
              <a:rPr dirty="0" err="1"/>
              <a:t>Cliquez</a:t>
            </a:r>
            <a:r>
              <a:rPr dirty="0"/>
              <a:t> </a:t>
            </a:r>
            <a:r>
              <a:rPr dirty="0" err="1"/>
              <a:t>ensuite</a:t>
            </a:r>
            <a:r>
              <a:rPr dirty="0"/>
              <a:t> sur </a:t>
            </a:r>
            <a:r>
              <a:rPr dirty="0" err="1"/>
              <a:t>l’icône</a:t>
            </a:r>
            <a:r>
              <a:rPr dirty="0"/>
              <a:t> Images </a:t>
            </a:r>
            <a:r>
              <a:rPr dirty="0" err="1"/>
              <a:t>dans</a:t>
            </a:r>
            <a:r>
              <a:rPr dirty="0"/>
              <a:t> </a:t>
            </a:r>
            <a:r>
              <a:rPr dirty="0" err="1"/>
              <a:t>l’espace</a:t>
            </a:r>
            <a:r>
              <a:rPr dirty="0"/>
              <a:t> </a:t>
            </a:r>
            <a:r>
              <a:rPr dirty="0" err="1"/>
              <a:t>réservé</a:t>
            </a:r>
            <a:r>
              <a:rPr dirty="0"/>
              <a:t> pour </a:t>
            </a:r>
            <a:r>
              <a:rPr dirty="0" err="1"/>
              <a:t>insérer</a:t>
            </a:r>
            <a:r>
              <a:rPr dirty="0"/>
              <a:t> </a:t>
            </a:r>
            <a:r>
              <a:rPr dirty="0" err="1"/>
              <a:t>votre</a:t>
            </a:r>
            <a:r>
              <a:rPr dirty="0"/>
              <a:t> image.</a:t>
            </a:r>
          </a:p>
        </p:txBody>
      </p:sp>
    </p:spTree>
    <p:extLst>
      <p:ext uri="{BB962C8B-B14F-4D97-AF65-F5344CB8AC3E}">
        <p14:creationId xmlns:p14="http://schemas.microsoft.com/office/powerpoint/2010/main" val="97175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72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0121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5452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apositive de titre avec image">
    <p:spTree>
      <p:nvGrpSpPr>
        <p:cNvPr id="1" name=""/>
        <p:cNvGrpSpPr/>
        <p:nvPr/>
      </p:nvGrpSpPr>
      <p:grpSpPr>
        <a:xfrm>
          <a:off x="0" y="0"/>
          <a:ext cx="0" cy="0"/>
          <a:chOff x="0" y="0"/>
          <a:chExt cx="0" cy="0"/>
        </a:xfrm>
      </p:grpSpPr>
      <p:sp>
        <p:nvSpPr>
          <p:cNvPr id="38" name="Texte du titre"/>
          <p:cNvSpPr txBox="1">
            <a:spLocks noGrp="1"/>
          </p:cNvSpPr>
          <p:nvPr>
            <p:ph type="title"/>
          </p:nvPr>
        </p:nvSpPr>
        <p:spPr>
          <a:xfrm>
            <a:off x="1295400" y="1873584"/>
            <a:ext cx="5120642" cy="2560321"/>
          </a:xfrm>
          <a:prstGeom prst="rect">
            <a:avLst/>
          </a:prstGeom>
        </p:spPr>
        <p:txBody>
          <a:bodyPr/>
          <a:lstStyle>
            <a:lvl1pPr>
              <a:defRPr sz="4000">
                <a:solidFill>
                  <a:srgbClr val="000000"/>
                </a:solidFill>
              </a:defRPr>
            </a:lvl1pPr>
          </a:lstStyle>
          <a:p>
            <a:r>
              <a:t>Texte du titre</a:t>
            </a:r>
          </a:p>
        </p:txBody>
      </p:sp>
      <p:sp>
        <p:nvSpPr>
          <p:cNvPr id="39" name="Espace réservé d’image 14"/>
          <p:cNvSpPr>
            <a:spLocks noGrp="1"/>
          </p:cNvSpPr>
          <p:nvPr>
            <p:ph type="pic" idx="13"/>
          </p:nvPr>
        </p:nvSpPr>
        <p:spPr>
          <a:xfrm>
            <a:off x="6743703" y="0"/>
            <a:ext cx="5448297" cy="6858000"/>
          </a:xfrm>
          <a:prstGeom prst="rect">
            <a:avLst/>
          </a:prstGeom>
        </p:spPr>
        <p:txBody>
          <a:bodyPr lIns="91439" rIns="91439">
            <a:noAutofit/>
          </a:bodyPr>
          <a:lstStyle/>
          <a:p>
            <a:endParaRPr/>
          </a:p>
        </p:txBody>
      </p:sp>
      <p:sp>
        <p:nvSpPr>
          <p:cNvPr id="40" name="Texte niveau 1…"/>
          <p:cNvSpPr txBox="1">
            <a:spLocks noGrp="1"/>
          </p:cNvSpPr>
          <p:nvPr>
            <p:ph type="body" sz="quarter" idx="1"/>
          </p:nvPr>
        </p:nvSpPr>
        <p:spPr>
          <a:xfrm>
            <a:off x="1295400" y="4572000"/>
            <a:ext cx="5120642" cy="160020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6953781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mparaison">
    <p:spTree>
      <p:nvGrpSpPr>
        <p:cNvPr id="1" name=""/>
        <p:cNvGrpSpPr/>
        <p:nvPr/>
      </p:nvGrpSpPr>
      <p:grpSpPr>
        <a:xfrm>
          <a:off x="0" y="0"/>
          <a:ext cx="0" cy="0"/>
          <a:chOff x="0" y="0"/>
          <a:chExt cx="0" cy="0"/>
        </a:xfrm>
      </p:grpSpPr>
      <p:sp>
        <p:nvSpPr>
          <p:cNvPr id="76" name="Texte du titre"/>
          <p:cNvSpPr txBox="1">
            <a:spLocks noGrp="1"/>
          </p:cNvSpPr>
          <p:nvPr>
            <p:ph type="title"/>
          </p:nvPr>
        </p:nvSpPr>
        <p:spPr>
          <a:xfrm>
            <a:off x="1295400" y="255133"/>
            <a:ext cx="9601200" cy="1036851"/>
          </a:xfrm>
          <a:prstGeom prst="rect">
            <a:avLst/>
          </a:prstGeom>
        </p:spPr>
        <p:txBody>
          <a:bodyPr/>
          <a:lstStyle/>
          <a:p>
            <a:r>
              <a:t>Texte du titre</a:t>
            </a:r>
          </a:p>
        </p:txBody>
      </p:sp>
      <p:sp>
        <p:nvSpPr>
          <p:cNvPr id="77" name="Texte niveau 1…"/>
          <p:cNvSpPr txBox="1">
            <a:spLocks noGrp="1"/>
          </p:cNvSpPr>
          <p:nvPr>
            <p:ph type="body" sz="quarter" idx="1"/>
          </p:nvPr>
        </p:nvSpPr>
        <p:spPr>
          <a:xfrm>
            <a:off x="1295400" y="1828800"/>
            <a:ext cx="4572000" cy="850392"/>
          </a:xfrm>
          <a:prstGeom prst="rect">
            <a:avLst/>
          </a:prstGeom>
        </p:spPr>
        <p:txBody>
          <a:bodyPr anchor="ctr"/>
          <a:lstStyle>
            <a:lvl1pPr marL="0" indent="0">
              <a:buSzTx/>
              <a:buFontTx/>
              <a:buNone/>
              <a:defRPr sz="2600"/>
            </a:lvl1pPr>
            <a:lvl2pPr marL="0" indent="457200">
              <a:buSzTx/>
              <a:buFontTx/>
              <a:buNone/>
              <a:defRPr sz="2600"/>
            </a:lvl2pPr>
            <a:lvl3pPr marL="0" indent="914400">
              <a:buSzTx/>
              <a:buFontTx/>
              <a:buNone/>
              <a:defRPr sz="2600"/>
            </a:lvl3pPr>
            <a:lvl4pPr marL="0" indent="1371600">
              <a:buSzTx/>
              <a:buFontTx/>
              <a:buNone/>
              <a:defRPr sz="2600"/>
            </a:lvl4pPr>
            <a:lvl5pPr marL="0" indent="1828800">
              <a:buSzTx/>
              <a:buFontTx/>
              <a:buNone/>
              <a:defRPr sz="2600"/>
            </a:lvl5pPr>
          </a:lstStyle>
          <a:p>
            <a:r>
              <a:t>Texte niveau 1</a:t>
            </a:r>
          </a:p>
          <a:p>
            <a:pPr lvl="1"/>
            <a:r>
              <a:t>Texte niveau 2</a:t>
            </a:r>
          </a:p>
          <a:p>
            <a:pPr lvl="2"/>
            <a:r>
              <a:t>Texte niveau 3</a:t>
            </a:r>
          </a:p>
          <a:p>
            <a:pPr lvl="3"/>
            <a:r>
              <a:t>Texte niveau 4</a:t>
            </a:r>
          </a:p>
          <a:p>
            <a:pPr lvl="4"/>
            <a:r>
              <a:t>Texte niveau 5</a:t>
            </a:r>
          </a:p>
        </p:txBody>
      </p:sp>
      <p:sp>
        <p:nvSpPr>
          <p:cNvPr id="78" name="Espace réservé du texte 4"/>
          <p:cNvSpPr>
            <a:spLocks noGrp="1"/>
          </p:cNvSpPr>
          <p:nvPr>
            <p:ph type="body" sz="quarter" idx="13"/>
          </p:nvPr>
        </p:nvSpPr>
        <p:spPr>
          <a:xfrm>
            <a:off x="6324600" y="1828800"/>
            <a:ext cx="4572000" cy="847725"/>
          </a:xfrm>
          <a:prstGeom prst="rect">
            <a:avLst/>
          </a:prstGeom>
        </p:spPr>
        <p:txBody>
          <a:bodyPr anchor="ctr"/>
          <a:lstStyle/>
          <a:p>
            <a:pPr marL="0" indent="0">
              <a:buSzTx/>
              <a:buFontTx/>
              <a:buNone/>
              <a:defRPr sz="2600" b="1" i="1"/>
            </a:pPr>
            <a:endParaRPr/>
          </a:p>
        </p:txBody>
      </p:sp>
      <p:sp>
        <p:nvSpPr>
          <p:cNvPr id="7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6380534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Deux contenus">
    <p:spTree>
      <p:nvGrpSpPr>
        <p:cNvPr id="1" name=""/>
        <p:cNvGrpSpPr/>
        <p:nvPr/>
      </p:nvGrpSpPr>
      <p:grpSpPr>
        <a:xfrm>
          <a:off x="0" y="0"/>
          <a:ext cx="0" cy="0"/>
          <a:chOff x="0" y="0"/>
          <a:chExt cx="0" cy="0"/>
        </a:xfrm>
      </p:grpSpPr>
      <p:sp>
        <p:nvSpPr>
          <p:cNvPr id="64" name="Texte du titre"/>
          <p:cNvSpPr txBox="1">
            <a:spLocks noGrp="1"/>
          </p:cNvSpPr>
          <p:nvPr>
            <p:ph type="title"/>
          </p:nvPr>
        </p:nvSpPr>
        <p:spPr>
          <a:xfrm>
            <a:off x="1295400" y="255133"/>
            <a:ext cx="9601200" cy="1036851"/>
          </a:xfrm>
          <a:prstGeom prst="rect">
            <a:avLst/>
          </a:prstGeom>
        </p:spPr>
        <p:txBody>
          <a:bodyPr/>
          <a:lstStyle/>
          <a:p>
            <a:r>
              <a:t>Texte du titre</a:t>
            </a:r>
          </a:p>
        </p:txBody>
      </p:sp>
      <p:sp>
        <p:nvSpPr>
          <p:cNvPr id="65" name="Texte niveau 1…"/>
          <p:cNvSpPr txBox="1">
            <a:spLocks noGrp="1"/>
          </p:cNvSpPr>
          <p:nvPr>
            <p:ph type="body" sz="half" idx="1"/>
          </p:nvPr>
        </p:nvSpPr>
        <p:spPr>
          <a:xfrm>
            <a:off x="1295400" y="1828800"/>
            <a:ext cx="4572000" cy="43434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1884422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ux images avec légende">
    <p:spTree>
      <p:nvGrpSpPr>
        <p:cNvPr id="1" name=""/>
        <p:cNvGrpSpPr/>
        <p:nvPr/>
      </p:nvGrpSpPr>
      <p:grpSpPr>
        <a:xfrm>
          <a:off x="0" y="0"/>
          <a:ext cx="0" cy="0"/>
          <a:chOff x="0" y="0"/>
          <a:chExt cx="0" cy="0"/>
        </a:xfrm>
      </p:grpSpPr>
      <p:sp>
        <p:nvSpPr>
          <p:cNvPr id="137" name="Texte du titre"/>
          <p:cNvSpPr txBox="1">
            <a:spLocks noGrp="1"/>
          </p:cNvSpPr>
          <p:nvPr>
            <p:ph type="title"/>
          </p:nvPr>
        </p:nvSpPr>
        <p:spPr>
          <a:xfrm>
            <a:off x="1295400" y="255133"/>
            <a:ext cx="9601200" cy="1036851"/>
          </a:xfrm>
          <a:prstGeom prst="rect">
            <a:avLst/>
          </a:prstGeom>
        </p:spPr>
        <p:txBody>
          <a:bodyPr/>
          <a:lstStyle/>
          <a:p>
            <a:r>
              <a:t>Texte du titre</a:t>
            </a:r>
          </a:p>
        </p:txBody>
      </p:sp>
      <p:sp>
        <p:nvSpPr>
          <p:cNvPr id="138" name="Espace réservé d’image 2"/>
          <p:cNvSpPr>
            <a:spLocks noGrp="1"/>
          </p:cNvSpPr>
          <p:nvPr>
            <p:ph type="pic" sz="quarter" idx="13"/>
          </p:nvPr>
        </p:nvSpPr>
        <p:spPr>
          <a:xfrm>
            <a:off x="1298447" y="1828800"/>
            <a:ext cx="4572001" cy="3429000"/>
          </a:xfrm>
          <a:prstGeom prst="rect">
            <a:avLst/>
          </a:prstGeom>
        </p:spPr>
        <p:txBody>
          <a:bodyPr lIns="91439" rIns="91439">
            <a:noAutofit/>
          </a:bodyPr>
          <a:lstStyle/>
          <a:p>
            <a:endParaRPr/>
          </a:p>
        </p:txBody>
      </p:sp>
      <p:sp>
        <p:nvSpPr>
          <p:cNvPr id="139" name="Texte niveau 1…"/>
          <p:cNvSpPr txBox="1">
            <a:spLocks noGrp="1"/>
          </p:cNvSpPr>
          <p:nvPr>
            <p:ph type="body" sz="quarter" idx="1"/>
          </p:nvPr>
        </p:nvSpPr>
        <p:spPr>
          <a:xfrm>
            <a:off x="1371272" y="5333098"/>
            <a:ext cx="4420253" cy="839103"/>
          </a:xfrm>
          <a:prstGeom prst="rect">
            <a:avLst/>
          </a:prstGeom>
        </p:spPr>
        <p:txBody>
          <a:bodyPr/>
          <a:lstStyle>
            <a:lvl1pPr marL="0" indent="0">
              <a:spcBef>
                <a:spcPts val="0"/>
              </a:spcBef>
              <a:buSzTx/>
              <a:buFontTx/>
              <a:buNone/>
              <a:defRPr sz="1800">
                <a:solidFill>
                  <a:srgbClr val="FFFFFF"/>
                </a:solidFill>
              </a:defRPr>
            </a:lvl1pPr>
            <a:lvl2pPr marL="0" indent="457200">
              <a:spcBef>
                <a:spcPts val="0"/>
              </a:spcBef>
              <a:buSzTx/>
              <a:buFontTx/>
              <a:buNone/>
              <a:defRPr sz="1800">
                <a:solidFill>
                  <a:srgbClr val="FFFFFF"/>
                </a:solidFill>
              </a:defRPr>
            </a:lvl2pPr>
            <a:lvl3pPr marL="0" indent="914400">
              <a:spcBef>
                <a:spcPts val="0"/>
              </a:spcBef>
              <a:buSzTx/>
              <a:buFontTx/>
              <a:buNone/>
              <a:defRPr sz="1800">
                <a:solidFill>
                  <a:srgbClr val="FFFFFF"/>
                </a:solidFill>
              </a:defRPr>
            </a:lvl3pPr>
            <a:lvl4pPr marL="0" indent="1371600">
              <a:spcBef>
                <a:spcPts val="0"/>
              </a:spcBef>
              <a:buSzTx/>
              <a:buFontTx/>
              <a:buNone/>
              <a:defRPr sz="1800">
                <a:solidFill>
                  <a:srgbClr val="FFFFFF"/>
                </a:solidFill>
              </a:defRPr>
            </a:lvl4pPr>
            <a:lvl5pPr marL="0" indent="1828800">
              <a:spcBef>
                <a:spcPts val="0"/>
              </a:spcBef>
              <a:buSzTx/>
              <a:buFontTx/>
              <a:buNone/>
              <a:defRPr sz="18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40" name="Espace réservé d’image 2"/>
          <p:cNvSpPr>
            <a:spLocks noGrp="1"/>
          </p:cNvSpPr>
          <p:nvPr>
            <p:ph type="pic" sz="quarter" idx="14"/>
          </p:nvPr>
        </p:nvSpPr>
        <p:spPr>
          <a:xfrm>
            <a:off x="6324600" y="1828800"/>
            <a:ext cx="4572000" cy="3429000"/>
          </a:xfrm>
          <a:prstGeom prst="rect">
            <a:avLst/>
          </a:prstGeom>
        </p:spPr>
        <p:txBody>
          <a:bodyPr lIns="91439" rIns="91439">
            <a:noAutofit/>
          </a:bodyPr>
          <a:lstStyle/>
          <a:p>
            <a:endParaRPr/>
          </a:p>
        </p:txBody>
      </p:sp>
      <p:sp>
        <p:nvSpPr>
          <p:cNvPr id="141" name="Espace réservé du texte 3"/>
          <p:cNvSpPr>
            <a:spLocks noGrp="1"/>
          </p:cNvSpPr>
          <p:nvPr>
            <p:ph type="body" sz="quarter" idx="15"/>
          </p:nvPr>
        </p:nvSpPr>
        <p:spPr>
          <a:xfrm>
            <a:off x="6412953" y="5333098"/>
            <a:ext cx="4420253" cy="839103"/>
          </a:xfrm>
          <a:prstGeom prst="rect">
            <a:avLst/>
          </a:prstGeom>
        </p:spPr>
        <p:txBody>
          <a:bodyPr/>
          <a:lstStyle/>
          <a:p>
            <a:pPr marL="0" indent="0">
              <a:spcBef>
                <a:spcPts val="0"/>
              </a:spcBef>
              <a:buSzTx/>
              <a:buFontTx/>
              <a:buNone/>
              <a:defRPr b="1" i="1">
                <a:solidFill>
                  <a:srgbClr val="FFFFFF"/>
                </a:solidFill>
              </a:defRPr>
            </a:pPr>
            <a:endParaRPr/>
          </a:p>
        </p:txBody>
      </p:sp>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6749856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27657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02310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55421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56094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68755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7/21/2024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1445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7/21/2024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71771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7/21/2024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CB4B4D-7CA3-9044-876B-883B54F8677D}"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99463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5.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5.jpeg"/><Relationship Id="rId4" Type="http://schemas.openxmlformats.org/officeDocument/2006/relationships/image" Target="../media/image34.png"/><Relationship Id="rId9" Type="http://schemas.openxmlformats.org/officeDocument/2006/relationships/image" Target="../media/image39.jp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5.jpeg"/><Relationship Id="rId4" Type="http://schemas.openxmlformats.org/officeDocument/2006/relationships/image" Target="../media/image34.pn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3.png"/><Relationship Id="rId7" Type="http://schemas.openxmlformats.org/officeDocument/2006/relationships/diagramData" Target="../diagrams/data2.xml"/><Relationship Id="rId12"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11" Type="http://schemas.microsoft.com/office/2007/relationships/diagramDrawing" Target="../diagrams/drawing2.xml"/><Relationship Id="rId5" Type="http://schemas.openxmlformats.org/officeDocument/2006/relationships/image" Target="../media/image35.png"/><Relationship Id="rId10" Type="http://schemas.openxmlformats.org/officeDocument/2006/relationships/diagramColors" Target="../diagrams/colors2.xml"/><Relationship Id="rId4" Type="http://schemas.openxmlformats.org/officeDocument/2006/relationships/image" Target="../media/image34.png"/><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re 1"/>
          <p:cNvSpPr txBox="1">
            <a:spLocks noGrp="1"/>
          </p:cNvSpPr>
          <p:nvPr>
            <p:ph type="title"/>
          </p:nvPr>
        </p:nvSpPr>
        <p:spPr>
          <a:xfrm>
            <a:off x="535709" y="2279984"/>
            <a:ext cx="6391563" cy="114901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defRPr sz="2800" b="1"/>
            </a:lvl1pPr>
          </a:lstStyle>
          <a:p>
            <a:pPr algn="ctr"/>
            <a:r>
              <a:rPr sz="3200" dirty="0">
                <a:solidFill>
                  <a:schemeClr val="bg1"/>
                </a:solidFill>
              </a:rPr>
              <a:t>ENVERMEU </a:t>
            </a:r>
            <a:r>
              <a:rPr lang="fr-FR" sz="3200" dirty="0" smtClean="0">
                <a:solidFill>
                  <a:schemeClr val="bg1"/>
                </a:solidFill>
              </a:rPr>
              <a:t>PETIT-CAUX BADMINTON</a:t>
            </a:r>
            <a:br>
              <a:rPr lang="fr-FR" sz="3200" dirty="0" smtClean="0">
                <a:solidFill>
                  <a:schemeClr val="bg1"/>
                </a:solidFill>
              </a:rPr>
            </a:br>
            <a:r>
              <a:rPr lang="fr-FR" sz="3200" dirty="0" smtClean="0">
                <a:solidFill>
                  <a:schemeClr val="bg1"/>
                </a:solidFill>
              </a:rPr>
              <a:t>EPCBAD</a:t>
            </a:r>
            <a:endParaRPr sz="3200" dirty="0">
              <a:solidFill>
                <a:schemeClr val="bg1"/>
              </a:solidFill>
            </a:endParaRPr>
          </a:p>
        </p:txBody>
      </p:sp>
      <p:pic>
        <p:nvPicPr>
          <p:cNvPr id="179" name="Espace réservé pour une image  6" descr="Espace réservé pour une image  6"/>
          <p:cNvPicPr>
            <a:picLocks noGrp="1" noChangeAspect="1"/>
          </p:cNvPicPr>
          <p:nvPr>
            <p:ph type="pic" idx="13"/>
          </p:nvPr>
        </p:nvPicPr>
        <p:blipFill>
          <a:blip r:embed="rId3">
            <a:extLst/>
          </a:blip>
          <a:srcRect l="23525" r="23525"/>
          <a:stretch>
            <a:fillRect/>
          </a:stretch>
        </p:blipFill>
        <p:spPr>
          <a:xfrm>
            <a:off x="7173979" y="0"/>
            <a:ext cx="5018021" cy="6330462"/>
          </a:xfrm>
          <a:prstGeom prst="rect">
            <a:avLst/>
          </a:prstGeom>
        </p:spPr>
      </p:pic>
      <p:sp>
        <p:nvSpPr>
          <p:cNvPr id="176" name="Sous-titre 2"/>
          <p:cNvSpPr txBox="1">
            <a:spLocks noGrp="1"/>
          </p:cNvSpPr>
          <p:nvPr>
            <p:ph type="body" sz="quarter" idx="1"/>
          </p:nvPr>
        </p:nvSpPr>
        <p:spPr>
          <a:xfrm>
            <a:off x="1639749" y="4084302"/>
            <a:ext cx="4076344" cy="58379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defTabSz="457200">
              <a:lnSpc>
                <a:spcPct val="100000"/>
              </a:lnSpc>
              <a:spcBef>
                <a:spcPts val="0"/>
              </a:spcBef>
              <a:defRPr sz="3000" b="1"/>
            </a:lvl1pPr>
          </a:lstStyle>
          <a:p>
            <a:pPr algn="ctr"/>
            <a:r>
              <a:rPr dirty="0" smtClean="0"/>
              <a:t>D</a:t>
            </a:r>
            <a:r>
              <a:rPr lang="fr-FR" dirty="0" smtClean="0"/>
              <a:t>OSSIER DE MECENAT</a:t>
            </a:r>
            <a:endParaRPr dirty="0"/>
          </a:p>
        </p:txBody>
      </p:sp>
      <p:sp>
        <p:nvSpPr>
          <p:cNvPr id="2" name="ZoneTexte 1"/>
          <p:cNvSpPr txBox="1"/>
          <p:nvPr/>
        </p:nvSpPr>
        <p:spPr>
          <a:xfrm>
            <a:off x="166255" y="5957455"/>
            <a:ext cx="2540000" cy="276999"/>
          </a:xfrm>
          <a:prstGeom prst="rect">
            <a:avLst/>
          </a:prstGeom>
          <a:noFill/>
        </p:spPr>
        <p:txBody>
          <a:bodyPr wrap="square" rtlCol="0">
            <a:spAutoFit/>
          </a:bodyPr>
          <a:lstStyle/>
          <a:p>
            <a:r>
              <a:rPr lang="fr-FR" sz="1200" dirty="0" smtClean="0">
                <a:latin typeface="+mj-lt"/>
              </a:rPr>
              <a:t>V8: 21/07/2024</a:t>
            </a:r>
            <a:endParaRPr lang="fr-FR" sz="1200" dirty="0">
              <a:latin typeface="+mj-lt"/>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16" y="177503"/>
            <a:ext cx="2178339" cy="1405380"/>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436" y="66964"/>
            <a:ext cx="1563254" cy="1563254"/>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2" name="Titre 1"/>
          <p:cNvSpPr txBox="1">
            <a:spLocks noGrp="1"/>
          </p:cNvSpPr>
          <p:nvPr>
            <p:ph type="title"/>
          </p:nvPr>
        </p:nvSpPr>
        <p:spPr>
          <a:xfrm>
            <a:off x="925512" y="813816"/>
            <a:ext cx="9874567" cy="552254"/>
          </a:xfrm>
          <a:prstGeom prst="rect">
            <a:avLst/>
          </a:prstGeom>
        </p:spPr>
        <p:txBody>
          <a:bodyPr>
            <a:noAutofit/>
          </a:bodyPr>
          <a:lstStyle>
            <a:lvl1pPr defTabSz="758951">
              <a:defRPr sz="2656"/>
            </a:lvl1pPr>
          </a:lstStyle>
          <a:p>
            <a:r>
              <a:rPr lang="fr-FR" sz="3000" b="1" dirty="0" smtClean="0">
                <a:solidFill>
                  <a:srgbClr val="FFFF00"/>
                </a:solidFill>
                <a:effectLst>
                  <a:outerShdw blurRad="38100" dist="38100" dir="2700000" algn="tl">
                    <a:srgbClr val="000000">
                      <a:alpha val="43137"/>
                    </a:srgbClr>
                  </a:outerShdw>
                </a:effectLst>
              </a:rPr>
              <a:t>Des saisons riches </a:t>
            </a:r>
            <a:r>
              <a:rPr lang="fr-FR" sz="3000" b="1" dirty="0">
                <a:solidFill>
                  <a:srgbClr val="FFFF00"/>
                </a:solidFill>
                <a:effectLst>
                  <a:outerShdw blurRad="38100" dist="38100" dir="2700000" algn="tl">
                    <a:srgbClr val="000000">
                      <a:alpha val="43137"/>
                    </a:srgbClr>
                  </a:outerShdw>
                </a:effectLst>
              </a:rPr>
              <a:t>en </a:t>
            </a:r>
            <a:r>
              <a:rPr lang="fr-FR" sz="3000" b="1" dirty="0" smtClean="0">
                <a:solidFill>
                  <a:srgbClr val="FFFF00"/>
                </a:solidFill>
                <a:effectLst>
                  <a:outerShdw blurRad="38100" dist="38100" dir="2700000" algn="tl">
                    <a:srgbClr val="000000">
                      <a:alpha val="43137"/>
                    </a:srgbClr>
                  </a:outerShdw>
                </a:effectLst>
              </a:rPr>
              <a:t>manifestations </a:t>
            </a:r>
            <a:endParaRPr sz="3000" b="1" dirty="0">
              <a:solidFill>
                <a:srgbClr val="FFFF00"/>
              </a:solidFill>
              <a:effectLst>
                <a:outerShdw blurRad="38100" dist="38100" dir="2700000" algn="tl">
                  <a:srgbClr val="000000">
                    <a:alpha val="43137"/>
                  </a:srgbClr>
                </a:outerShdw>
              </a:effectLst>
            </a:endParaRPr>
          </a:p>
        </p:txBody>
      </p:sp>
      <p:sp>
        <p:nvSpPr>
          <p:cNvPr id="13" name=". Journée d’interclub pour les 3 équipes…"/>
          <p:cNvSpPr/>
          <p:nvPr/>
        </p:nvSpPr>
        <p:spPr>
          <a:xfrm>
            <a:off x="481514" y="1782619"/>
            <a:ext cx="5584583" cy="2817090"/>
          </a:xfrm>
          <a:prstGeom prst="roundRect">
            <a:avLst>
              <a:gd name="adj" fmla="val 16142"/>
            </a:avLst>
          </a:prstGeom>
          <a:solidFill>
            <a:schemeClr val="tx1">
              <a:alpha val="40000"/>
            </a:schemeClr>
          </a:solidFill>
          <a:ln w="12700">
            <a:solidFill>
              <a:schemeClr val="accent1">
                <a:alpha val="75126"/>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1500" b="1"/>
            </a:pPr>
            <a:r>
              <a:rPr lang="fr-FR" sz="2000" dirty="0">
                <a:solidFill>
                  <a:schemeClr val="bg1"/>
                </a:solidFill>
                <a:latin typeface="Calibri" panose="020F0502020204030204" pitchFamily="34" charset="0"/>
              </a:rPr>
              <a:t>SPORTIVES </a:t>
            </a:r>
          </a:p>
          <a:p>
            <a:pPr>
              <a:defRPr sz="1500" b="1"/>
            </a:pPr>
            <a:r>
              <a:rPr lang="fr-FR" sz="2000" dirty="0">
                <a:solidFill>
                  <a:schemeClr val="bg1"/>
                </a:solidFill>
                <a:latin typeface="Calibri" panose="020F0502020204030204" pitchFamily="34" charset="0"/>
              </a:rPr>
              <a:t>. </a:t>
            </a:r>
            <a:r>
              <a:rPr lang="fr-FR" sz="1900" dirty="0">
                <a:solidFill>
                  <a:schemeClr val="bg1"/>
                </a:solidFill>
                <a:latin typeface="Calibri" panose="020F0502020204030204" pitchFamily="34" charset="0"/>
              </a:rPr>
              <a:t>Journées d’interclub adultes pour les 4 équipes</a:t>
            </a:r>
          </a:p>
          <a:p>
            <a:pPr>
              <a:defRPr sz="1500" b="1"/>
            </a:pPr>
            <a:r>
              <a:rPr lang="fr-FR" sz="1900" dirty="0">
                <a:solidFill>
                  <a:schemeClr val="bg1"/>
                </a:solidFill>
                <a:latin typeface="Calibri" panose="020F0502020204030204" pitchFamily="34" charset="0"/>
              </a:rPr>
              <a:t>. S</a:t>
            </a:r>
            <a:r>
              <a:rPr lang="fr-FR" sz="1900" dirty="0" smtClean="0">
                <a:solidFill>
                  <a:schemeClr val="bg1"/>
                </a:solidFill>
                <a:latin typeface="Calibri" panose="020F0502020204030204" pitchFamily="34" charset="0"/>
              </a:rPr>
              <a:t>tages </a:t>
            </a:r>
            <a:r>
              <a:rPr lang="fr-FR" sz="1900" dirty="0">
                <a:solidFill>
                  <a:schemeClr val="bg1"/>
                </a:solidFill>
                <a:latin typeface="Calibri" panose="020F0502020204030204" pitchFamily="34" charset="0"/>
              </a:rPr>
              <a:t>de perfectionnement adultes compétiteurs</a:t>
            </a:r>
          </a:p>
          <a:p>
            <a:pPr>
              <a:defRPr sz="1500" b="1"/>
            </a:pPr>
            <a:r>
              <a:rPr lang="fr-FR" sz="1900" dirty="0">
                <a:solidFill>
                  <a:schemeClr val="bg1"/>
                </a:solidFill>
                <a:latin typeface="Calibri" panose="020F0502020204030204" pitchFamily="34" charset="0"/>
              </a:rPr>
              <a:t>. Tournoi officiel des guêpes </a:t>
            </a:r>
            <a:r>
              <a:rPr lang="fr-FR" sz="1900" dirty="0" err="1">
                <a:solidFill>
                  <a:schemeClr val="bg1"/>
                </a:solidFill>
                <a:latin typeface="Calibri" panose="020F0502020204030204" pitchFamily="34" charset="0"/>
              </a:rPr>
              <a:t>envermeudoises</a:t>
            </a:r>
            <a:endParaRPr lang="fr-FR" sz="1900" dirty="0">
              <a:solidFill>
                <a:schemeClr val="bg1"/>
              </a:solidFill>
              <a:latin typeface="Calibri" panose="020F0502020204030204" pitchFamily="34" charset="0"/>
            </a:endParaRPr>
          </a:p>
          <a:p>
            <a:pPr>
              <a:defRPr sz="1500" b="1"/>
            </a:pPr>
            <a:r>
              <a:rPr lang="fr-FR" sz="1900" dirty="0">
                <a:solidFill>
                  <a:schemeClr val="bg1"/>
                </a:solidFill>
                <a:latin typeface="Calibri" panose="020F0502020204030204" pitchFamily="34" charset="0"/>
              </a:rPr>
              <a:t>. Tournoi jeunes RDJ76 (</a:t>
            </a:r>
            <a:r>
              <a:rPr lang="fr-FR" sz="1900" dirty="0" err="1">
                <a:solidFill>
                  <a:schemeClr val="bg1"/>
                </a:solidFill>
                <a:latin typeface="Calibri" panose="020F0502020204030204" pitchFamily="34" charset="0"/>
              </a:rPr>
              <a:t>codep</a:t>
            </a:r>
            <a:r>
              <a:rPr lang="fr-FR" sz="1900" dirty="0">
                <a:solidFill>
                  <a:schemeClr val="bg1"/>
                </a:solidFill>
                <a:latin typeface="Calibri" panose="020F0502020204030204" pitchFamily="34" charset="0"/>
              </a:rPr>
              <a:t> 76</a:t>
            </a:r>
            <a:r>
              <a:rPr lang="fr-FR" sz="1900" dirty="0" smtClean="0">
                <a:solidFill>
                  <a:schemeClr val="bg1"/>
                </a:solidFill>
                <a:latin typeface="Calibri" panose="020F0502020204030204" pitchFamily="34" charset="0"/>
              </a:rPr>
              <a:t>) et TDJ76</a:t>
            </a:r>
            <a:endParaRPr lang="fr-FR" sz="1900" dirty="0">
              <a:solidFill>
                <a:schemeClr val="bg1"/>
              </a:solidFill>
              <a:latin typeface="Calibri" panose="020F0502020204030204" pitchFamily="34" charset="0"/>
            </a:endParaRPr>
          </a:p>
          <a:p>
            <a:pPr>
              <a:defRPr sz="1500" b="1"/>
            </a:pPr>
            <a:r>
              <a:rPr lang="fr-FR" sz="1900" dirty="0">
                <a:solidFill>
                  <a:schemeClr val="bg1"/>
                </a:solidFill>
                <a:latin typeface="Calibri" panose="020F0502020204030204" pitchFamily="34" charset="0"/>
              </a:rPr>
              <a:t>. Tournoi parents/jeunes (au bénéfice du Téléthon)</a:t>
            </a:r>
          </a:p>
          <a:p>
            <a:pPr>
              <a:defRPr sz="1500" b="1"/>
            </a:pPr>
            <a:r>
              <a:rPr lang="fr-FR" sz="1900" dirty="0">
                <a:solidFill>
                  <a:schemeClr val="bg1"/>
                </a:solidFill>
                <a:latin typeface="Calibri" panose="020F0502020204030204" pitchFamily="34" charset="0"/>
              </a:rPr>
              <a:t>. </a:t>
            </a:r>
            <a:r>
              <a:rPr lang="fr-FR" sz="1900" dirty="0" smtClean="0">
                <a:solidFill>
                  <a:schemeClr val="bg1"/>
                </a:solidFill>
                <a:latin typeface="Calibri" panose="020F0502020204030204" pitchFamily="34" charset="0"/>
              </a:rPr>
              <a:t>Tournoi par équipe Octobre Rose (au bénéfice de la Ligue contre le cancer)</a:t>
            </a:r>
            <a:endParaRPr sz="1900" dirty="0">
              <a:solidFill>
                <a:schemeClr val="bg1"/>
              </a:solidFill>
              <a:latin typeface="Calibri" panose="020F0502020204030204" pitchFamily="34" charset="0"/>
            </a:endParaRPr>
          </a:p>
        </p:txBody>
      </p:sp>
      <p:sp>
        <p:nvSpPr>
          <p:cNvPr id="14" name=". Participation Forum des associations…"/>
          <p:cNvSpPr/>
          <p:nvPr/>
        </p:nvSpPr>
        <p:spPr>
          <a:xfrm>
            <a:off x="6247464" y="1806494"/>
            <a:ext cx="4993481" cy="2776025"/>
          </a:xfrm>
          <a:prstGeom prst="roundRect">
            <a:avLst>
              <a:gd name="adj" fmla="val 17604"/>
            </a:avLst>
          </a:prstGeom>
          <a:solidFill>
            <a:schemeClr val="tx1">
              <a:alpha val="40000"/>
            </a:schemeClr>
          </a:solidFill>
          <a:ln w="12700">
            <a:solidFill>
              <a:schemeClr val="accent1">
                <a:alpha val="74843"/>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1500" b="1"/>
            </a:pPr>
            <a:r>
              <a:rPr lang="fr-FR" sz="2000" dirty="0">
                <a:solidFill>
                  <a:schemeClr val="bg1"/>
                </a:solidFill>
              </a:rPr>
              <a:t>EXTRA-SPORTIVES</a:t>
            </a:r>
          </a:p>
          <a:p>
            <a:pPr>
              <a:defRPr sz="1500" b="1"/>
            </a:pPr>
            <a:r>
              <a:rPr lang="fr-FR" sz="2000" dirty="0">
                <a:solidFill>
                  <a:schemeClr val="bg1"/>
                </a:solidFill>
                <a:latin typeface="Calibri" panose="020F0502020204030204" pitchFamily="34" charset="0"/>
              </a:rPr>
              <a:t>. </a:t>
            </a:r>
            <a:r>
              <a:rPr lang="fr-FR" sz="1900" dirty="0">
                <a:solidFill>
                  <a:schemeClr val="bg1"/>
                </a:solidFill>
                <a:latin typeface="Calibri" panose="020F0502020204030204" pitchFamily="34" charset="0"/>
              </a:rPr>
              <a:t>Forum des </a:t>
            </a:r>
            <a:r>
              <a:rPr lang="fr-FR" sz="1900" dirty="0" smtClean="0">
                <a:solidFill>
                  <a:schemeClr val="bg1"/>
                </a:solidFill>
                <a:latin typeface="Calibri" panose="020F0502020204030204" pitchFamily="34" charset="0"/>
              </a:rPr>
              <a:t>associations</a:t>
            </a:r>
            <a:endParaRPr lang="fr-FR" sz="1900" dirty="0">
              <a:solidFill>
                <a:schemeClr val="bg1"/>
              </a:solidFill>
              <a:latin typeface="Calibri" panose="020F0502020204030204" pitchFamily="34" charset="0"/>
            </a:endParaRPr>
          </a:p>
          <a:p>
            <a:pPr>
              <a:defRPr sz="1500" b="1"/>
            </a:pPr>
            <a:r>
              <a:rPr lang="fr-FR" sz="1900" dirty="0" smtClean="0">
                <a:solidFill>
                  <a:schemeClr val="bg1"/>
                </a:solidFill>
                <a:latin typeface="Calibri" panose="020F0502020204030204" pitchFamily="34" charset="0"/>
              </a:rPr>
              <a:t>. </a:t>
            </a:r>
            <a:r>
              <a:rPr lang="fr-FR" sz="1900" dirty="0">
                <a:solidFill>
                  <a:schemeClr val="bg1"/>
                </a:solidFill>
                <a:latin typeface="Calibri" panose="020F0502020204030204" pitchFamily="34" charset="0"/>
              </a:rPr>
              <a:t>Galette des rois</a:t>
            </a:r>
          </a:p>
          <a:p>
            <a:pPr>
              <a:defRPr sz="1500" b="1"/>
            </a:pPr>
            <a:r>
              <a:rPr lang="fr-FR" sz="1900" dirty="0">
                <a:solidFill>
                  <a:schemeClr val="bg1"/>
                </a:solidFill>
                <a:latin typeface="Calibri" panose="020F0502020204030204" pitchFamily="34" charset="0"/>
              </a:rPr>
              <a:t>. </a:t>
            </a:r>
            <a:r>
              <a:rPr lang="fr-FR" sz="1900" dirty="0" err="1">
                <a:solidFill>
                  <a:schemeClr val="bg1"/>
                </a:solidFill>
                <a:latin typeface="Calibri" panose="020F0502020204030204" pitchFamily="34" charset="0"/>
              </a:rPr>
              <a:t>Blackminton</a:t>
            </a:r>
            <a:endParaRPr lang="fr-FR" sz="1900" dirty="0">
              <a:solidFill>
                <a:schemeClr val="bg1"/>
              </a:solidFill>
              <a:latin typeface="Calibri" panose="020F0502020204030204" pitchFamily="34" charset="0"/>
            </a:endParaRPr>
          </a:p>
          <a:p>
            <a:pPr>
              <a:defRPr sz="1500" b="1"/>
            </a:pPr>
            <a:r>
              <a:rPr lang="fr-FR" sz="1900" dirty="0">
                <a:solidFill>
                  <a:schemeClr val="bg1"/>
                </a:solidFill>
                <a:latin typeface="Calibri" panose="020F0502020204030204" pitchFamily="34" charset="0"/>
              </a:rPr>
              <a:t>. Assemblée </a:t>
            </a:r>
            <a:r>
              <a:rPr lang="fr-FR" sz="1900" dirty="0" smtClean="0">
                <a:solidFill>
                  <a:schemeClr val="bg1"/>
                </a:solidFill>
                <a:latin typeface="Calibri" panose="020F0502020204030204" pitchFamily="34" charset="0"/>
              </a:rPr>
              <a:t>générale</a:t>
            </a:r>
            <a:endParaRPr lang="fr-FR" sz="1900" dirty="0">
              <a:solidFill>
                <a:schemeClr val="bg1"/>
              </a:solidFill>
              <a:latin typeface="Calibri" panose="020F0502020204030204" pitchFamily="34" charset="0"/>
            </a:endParaRPr>
          </a:p>
          <a:p>
            <a:pPr>
              <a:defRPr sz="1500" b="1"/>
            </a:pPr>
            <a:r>
              <a:rPr lang="fr-FR" sz="1900" dirty="0">
                <a:solidFill>
                  <a:schemeClr val="bg1"/>
                </a:solidFill>
                <a:latin typeface="Calibri" panose="020F0502020204030204" pitchFamily="34" charset="0"/>
              </a:rPr>
              <a:t>. Sortie </a:t>
            </a:r>
            <a:r>
              <a:rPr lang="fr-FR" sz="1900" dirty="0" smtClean="0">
                <a:solidFill>
                  <a:schemeClr val="bg1"/>
                </a:solidFill>
                <a:latin typeface="Calibri" panose="020F0502020204030204" pitchFamily="34" charset="0"/>
              </a:rPr>
              <a:t>club</a:t>
            </a:r>
            <a:endParaRPr lang="fr-FR" sz="1900" dirty="0">
              <a:solidFill>
                <a:schemeClr val="bg1"/>
              </a:solidFill>
              <a:latin typeface="Calibri" panose="020F0502020204030204" pitchFamily="34" charset="0"/>
            </a:endParaRPr>
          </a:p>
        </p:txBody>
      </p:sp>
      <p:pic>
        <p:nvPicPr>
          <p:cNvPr id="15" name="Image 4" descr="Une image contenant personne, sport, compétition sportive, groupe&#10;&#10;Description générée automatiquement">
            <a:extLst>
              <a:ext uri="{FF2B5EF4-FFF2-40B4-BE49-F238E27FC236}">
                <a16:creationId xmlns:a16="http://schemas.microsoft.com/office/drawing/2014/main" xmlns="" id="{C1698D53-B2B1-D6B8-9B53-394B5EBDFAB1}"/>
              </a:ext>
            </a:extLst>
          </p:cNvPr>
          <p:cNvPicPr>
            <a:picLocks noChangeAspect="1"/>
          </p:cNvPicPr>
          <p:nvPr/>
        </p:nvPicPr>
        <p:blipFill>
          <a:blip r:embed="rId3"/>
          <a:stretch>
            <a:fillRect/>
          </a:stretch>
        </p:blipFill>
        <p:spPr>
          <a:xfrm>
            <a:off x="528241" y="4674782"/>
            <a:ext cx="3274827" cy="2183218"/>
          </a:xfrm>
          <a:prstGeom prst="rect">
            <a:avLst/>
          </a:prstGeom>
        </p:spPr>
      </p:pic>
      <p:pic>
        <p:nvPicPr>
          <p:cNvPr id="16" name="Image 2" descr="Une image contenant personne, groupe, sport&#10;&#10;Description générée automatiquement">
            <a:extLst>
              <a:ext uri="{FF2B5EF4-FFF2-40B4-BE49-F238E27FC236}">
                <a16:creationId xmlns:a16="http://schemas.microsoft.com/office/drawing/2014/main" xmlns="" id="{BB3959ED-E29C-73D2-AA13-FA0800414A17}"/>
              </a:ext>
            </a:extLst>
          </p:cNvPr>
          <p:cNvPicPr>
            <a:picLocks noChangeAspect="1"/>
          </p:cNvPicPr>
          <p:nvPr/>
        </p:nvPicPr>
        <p:blipFill>
          <a:blip r:embed="rId4"/>
          <a:stretch>
            <a:fillRect/>
          </a:stretch>
        </p:blipFill>
        <p:spPr>
          <a:xfrm>
            <a:off x="4401136" y="4655127"/>
            <a:ext cx="3141920" cy="2204826"/>
          </a:xfrm>
          <a:prstGeom prst="rect">
            <a:avLst/>
          </a:prstGeom>
        </p:spPr>
      </p:pic>
      <p:pic>
        <p:nvPicPr>
          <p:cNvPr id="17" name="Image 3" descr="Une image contenant personne, sport, compétition sportive, court&#10;&#10;Description générée automatiquement">
            <a:extLst>
              <a:ext uri="{FF2B5EF4-FFF2-40B4-BE49-F238E27FC236}">
                <a16:creationId xmlns:a16="http://schemas.microsoft.com/office/drawing/2014/main" xmlns="" id="{1BB9DE82-A4FB-FE16-AB45-31BBE2ECBCE8}"/>
              </a:ext>
            </a:extLst>
          </p:cNvPr>
          <p:cNvPicPr>
            <a:picLocks noChangeAspect="1"/>
          </p:cNvPicPr>
          <p:nvPr/>
        </p:nvPicPr>
        <p:blipFill>
          <a:blip r:embed="rId5"/>
          <a:stretch>
            <a:fillRect/>
          </a:stretch>
        </p:blipFill>
        <p:spPr>
          <a:xfrm>
            <a:off x="8024791" y="4685735"/>
            <a:ext cx="3252814" cy="2190632"/>
          </a:xfrm>
          <a:prstGeom prst="rect">
            <a:avLst/>
          </a:prstGeom>
        </p:spPr>
      </p:pic>
      <p:sp>
        <p:nvSpPr>
          <p:cNvPr id="10"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0" name="Titre 1"/>
          <p:cNvSpPr txBox="1">
            <a:spLocks noGrp="1"/>
          </p:cNvSpPr>
          <p:nvPr>
            <p:ph type="title"/>
          </p:nvPr>
        </p:nvSpPr>
        <p:spPr>
          <a:xfrm>
            <a:off x="931857" y="794328"/>
            <a:ext cx="9180116" cy="643446"/>
          </a:xfrm>
          <a:prstGeom prst="rect">
            <a:avLst/>
          </a:prstGeom>
        </p:spPr>
        <p:txBody>
          <a:bodyPr>
            <a:noAutofit/>
          </a:bodyPr>
          <a:lstStyle>
            <a:lvl1pPr defTabSz="758951">
              <a:defRPr sz="2158"/>
            </a:lvl1pPr>
          </a:lstStyle>
          <a:p>
            <a:r>
              <a:rPr lang="fr-FR" sz="3070" b="1" dirty="0" smtClean="0">
                <a:solidFill>
                  <a:srgbClr val="FFFF00"/>
                </a:solidFill>
                <a:effectLst>
                  <a:outerShdw blurRad="38100" dist="38100" dir="2700000" algn="tl">
                    <a:srgbClr val="000000">
                      <a:alpha val="43137"/>
                    </a:srgbClr>
                  </a:outerShdw>
                </a:effectLst>
              </a:rPr>
              <a:t>Notre participation aux principaux évènements sportifs</a:t>
            </a:r>
            <a:endParaRPr sz="3070" b="1" dirty="0">
              <a:solidFill>
                <a:srgbClr val="FFFF00"/>
              </a:solidFill>
              <a:effectLst>
                <a:outerShdw blurRad="38100" dist="38100" dir="2700000" algn="tl">
                  <a:srgbClr val="000000">
                    <a:alpha val="43137"/>
                  </a:srgbClr>
                </a:outerShdw>
              </a:effectLst>
            </a:endParaRPr>
          </a:p>
        </p:txBody>
      </p:sp>
      <p:pic>
        <p:nvPicPr>
          <p:cNvPr id="270" name="Image" descr="Image"/>
          <p:cNvPicPr>
            <a:picLocks noChangeAspect="1"/>
          </p:cNvPicPr>
          <p:nvPr/>
        </p:nvPicPr>
        <p:blipFill>
          <a:blip r:embed="rId3">
            <a:extLst/>
          </a:blip>
          <a:stretch>
            <a:fillRect/>
          </a:stretch>
        </p:blipFill>
        <p:spPr>
          <a:xfrm>
            <a:off x="1039838" y="1846592"/>
            <a:ext cx="2784017" cy="4255317"/>
          </a:xfrm>
          <a:prstGeom prst="rect">
            <a:avLst/>
          </a:prstGeom>
          <a:ln w="12700">
            <a:miter lim="400000"/>
          </a:ln>
          <a:effectLst>
            <a:outerShdw blurRad="254000" dist="127000" dir="16200000" rotWithShape="0">
              <a:srgbClr val="000000">
                <a:alpha val="70000"/>
              </a:srgbClr>
            </a:outerShdw>
          </a:effectLst>
        </p:spPr>
      </p:pic>
      <p:sp>
        <p:nvSpPr>
          <p:cNvPr id="271" name="Ovale"/>
          <p:cNvSpPr/>
          <p:nvPr/>
        </p:nvSpPr>
        <p:spPr>
          <a:xfrm>
            <a:off x="1237674" y="2131914"/>
            <a:ext cx="2546840" cy="2430850"/>
          </a:xfrm>
          <a:prstGeom prst="ellipse">
            <a:avLst/>
          </a:prstGeom>
          <a:gradFill>
            <a:gsLst>
              <a:gs pos="0">
                <a:schemeClr val="accent6">
                  <a:hueOff val="-346962"/>
                  <a:satOff val="-2985"/>
                  <a:lumOff val="26720"/>
                  <a:alpha val="44744"/>
                </a:schemeClr>
              </a:gs>
              <a:gs pos="50000">
                <a:srgbClr val="EB9D91">
                  <a:alpha val="44744"/>
                </a:srgbClr>
              </a:gs>
              <a:gs pos="100000">
                <a:schemeClr val="accent6">
                  <a:hueOff val="-354585"/>
                  <a:satOff val="1596"/>
                  <a:lumOff val="19469"/>
                  <a:alpha val="44744"/>
                </a:schemeClr>
              </a:gs>
            </a:gsLst>
            <a:lin ang="5400000"/>
          </a:gradFill>
          <a:ln w="12700">
            <a:solidFill>
              <a:schemeClr val="accent1">
                <a:alpha val="44744"/>
              </a:schemeClr>
            </a:solidFill>
            <a:miter/>
          </a:ln>
        </p:spPr>
        <p:txBody>
          <a:bodyPr lIns="45719" rIns="45719" anchor="ctr"/>
          <a:lstStyle/>
          <a:p>
            <a:pPr>
              <a:defRPr sz="2400" b="1" i="1"/>
            </a:pPr>
            <a:endParaRPr/>
          </a:p>
        </p:txBody>
      </p:sp>
      <p:sp>
        <p:nvSpPr>
          <p:cNvPr id="273" name="RAYONNEMENT GEOGRAPHIQUE"/>
          <p:cNvSpPr/>
          <p:nvPr/>
        </p:nvSpPr>
        <p:spPr>
          <a:xfrm>
            <a:off x="4039840" y="3179808"/>
            <a:ext cx="2259360" cy="1419901"/>
          </a:xfrm>
          <a:prstGeom prst="leftRightArrow">
            <a:avLst>
              <a:gd name="adj1" fmla="val 62386"/>
              <a:gd name="adj2" fmla="val 46869"/>
            </a:avLst>
          </a:prstGeom>
          <a:solidFill>
            <a:srgbClr val="FFFFFF">
              <a:alpha val="77658"/>
            </a:srgbClr>
          </a:solidFill>
          <a:ln w="12700">
            <a:solidFill>
              <a:schemeClr val="accent1">
                <a:alpha val="77658"/>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600" b="1"/>
            </a:lvl1pPr>
          </a:lstStyle>
          <a:p>
            <a:r>
              <a:rPr sz="1500" dirty="0"/>
              <a:t>RAYONNEMENT GEOGRAPHIQUE</a:t>
            </a:r>
          </a:p>
        </p:txBody>
      </p:sp>
      <p:sp>
        <p:nvSpPr>
          <p:cNvPr id="9" name="Interclub adultes en Départementale 1 (5/7 journées)…"/>
          <p:cNvSpPr/>
          <p:nvPr/>
        </p:nvSpPr>
        <p:spPr>
          <a:xfrm>
            <a:off x="6317672" y="1860745"/>
            <a:ext cx="5063091" cy="4373799"/>
          </a:xfrm>
          <a:prstGeom prst="roundRect">
            <a:avLst>
              <a:gd name="adj" fmla="val 9624"/>
            </a:avLst>
          </a:prstGeom>
          <a:solidFill>
            <a:schemeClr val="tx1">
              <a:alpha val="40000"/>
            </a:schemeClr>
          </a:solidFill>
          <a:ln w="25400">
            <a:no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274320" indent="-274320">
              <a:lnSpc>
                <a:spcPct val="72000"/>
              </a:lnSpc>
              <a:spcBef>
                <a:spcPts val="1800"/>
              </a:spcBef>
              <a:buSzPct val="100000"/>
              <a:buFont typeface="Arial"/>
              <a:buChar char="•"/>
              <a:defRPr sz="1500" b="1"/>
            </a:pPr>
            <a:r>
              <a:rPr lang="fr-FR" sz="1600" dirty="0">
                <a:solidFill>
                  <a:schemeClr val="bg1"/>
                </a:solidFill>
              </a:rPr>
              <a:t>Interclub adultes en Départementale </a:t>
            </a:r>
            <a:r>
              <a:rPr lang="fr-FR" sz="1600" dirty="0" smtClean="0">
                <a:solidFill>
                  <a:schemeClr val="bg1"/>
                </a:solidFill>
              </a:rPr>
              <a:t>2 </a:t>
            </a:r>
            <a:r>
              <a:rPr lang="fr-FR" sz="1600" dirty="0">
                <a:solidFill>
                  <a:schemeClr val="bg1"/>
                </a:solidFill>
              </a:rPr>
              <a:t>et 3 </a:t>
            </a:r>
            <a:r>
              <a:rPr lang="fr-FR" sz="1600" dirty="0" smtClean="0">
                <a:solidFill>
                  <a:schemeClr val="bg1"/>
                </a:solidFill>
              </a:rPr>
              <a:t>(4 </a:t>
            </a:r>
            <a:r>
              <a:rPr lang="fr-FR" sz="1600" dirty="0">
                <a:solidFill>
                  <a:schemeClr val="bg1"/>
                </a:solidFill>
              </a:rPr>
              <a:t>équipes) (6/7 journées) / </a:t>
            </a:r>
            <a:r>
              <a:rPr lang="fr-FR" sz="1600" i="1" dirty="0">
                <a:solidFill>
                  <a:schemeClr val="bg1"/>
                </a:solidFill>
              </a:rPr>
              <a:t>par équipe</a:t>
            </a:r>
          </a:p>
          <a:p>
            <a:pPr marL="274320" indent="-274320">
              <a:lnSpc>
                <a:spcPct val="72000"/>
              </a:lnSpc>
              <a:spcBef>
                <a:spcPts val="1800"/>
              </a:spcBef>
              <a:buSzPct val="100000"/>
              <a:buFont typeface="Arial"/>
              <a:buChar char="•"/>
              <a:defRPr sz="1500" b="1"/>
            </a:pPr>
            <a:r>
              <a:rPr lang="fr-FR" sz="1600" dirty="0" smtClean="0">
                <a:solidFill>
                  <a:srgbClr val="92D050"/>
                </a:solidFill>
              </a:rPr>
              <a:t>Circuit </a:t>
            </a:r>
            <a:r>
              <a:rPr lang="fr-FR" sz="1600" dirty="0">
                <a:solidFill>
                  <a:srgbClr val="92D050"/>
                </a:solidFill>
              </a:rPr>
              <a:t>RDJ 76 (ronde départementale jeunes) (8 journées) / </a:t>
            </a:r>
            <a:r>
              <a:rPr lang="fr-FR" sz="1600" i="1" dirty="0">
                <a:solidFill>
                  <a:srgbClr val="92D050"/>
                </a:solidFill>
              </a:rPr>
              <a:t>individuel</a:t>
            </a:r>
          </a:p>
          <a:p>
            <a:pPr marL="274320" indent="-274320">
              <a:lnSpc>
                <a:spcPct val="72000"/>
              </a:lnSpc>
              <a:spcBef>
                <a:spcPts val="1800"/>
              </a:spcBef>
              <a:buSzPct val="100000"/>
              <a:buFont typeface="Arial"/>
              <a:buChar char="•"/>
              <a:defRPr sz="1500" b="1"/>
            </a:pPr>
            <a:r>
              <a:rPr lang="fr-FR" sz="1600" dirty="0">
                <a:solidFill>
                  <a:srgbClr val="92D050"/>
                </a:solidFill>
              </a:rPr>
              <a:t>Circuit TDJ 76 (trophée départementale jeunes) (7 journées) / </a:t>
            </a:r>
            <a:r>
              <a:rPr lang="fr-FR" sz="1600" i="1" dirty="0">
                <a:solidFill>
                  <a:srgbClr val="92D050"/>
                </a:solidFill>
              </a:rPr>
              <a:t>individuel et par équipe</a:t>
            </a:r>
          </a:p>
          <a:p>
            <a:pPr marL="274320" indent="-274320">
              <a:lnSpc>
                <a:spcPct val="72000"/>
              </a:lnSpc>
              <a:spcBef>
                <a:spcPts val="1800"/>
              </a:spcBef>
              <a:buSzPct val="100000"/>
              <a:buFont typeface="Arial"/>
              <a:buChar char="•"/>
              <a:defRPr sz="1500" b="1"/>
            </a:pPr>
            <a:r>
              <a:rPr lang="fr-FR" sz="1600" dirty="0">
                <a:solidFill>
                  <a:schemeClr val="bg1"/>
                </a:solidFill>
              </a:rPr>
              <a:t>Duos haut-normands (compétition adultes sur semaine) / </a:t>
            </a:r>
            <a:r>
              <a:rPr lang="fr-FR" sz="1600" i="1" dirty="0">
                <a:solidFill>
                  <a:schemeClr val="bg1"/>
                </a:solidFill>
              </a:rPr>
              <a:t>par équipe</a:t>
            </a:r>
          </a:p>
          <a:p>
            <a:pPr marL="274320" indent="-274320">
              <a:lnSpc>
                <a:spcPct val="72000"/>
              </a:lnSpc>
              <a:spcBef>
                <a:spcPts val="1800"/>
              </a:spcBef>
              <a:buSzPct val="100000"/>
              <a:buFont typeface="Arial"/>
              <a:buChar char="•"/>
              <a:defRPr sz="1500" b="1"/>
            </a:pPr>
            <a:r>
              <a:rPr lang="fr-FR" sz="1600" dirty="0">
                <a:solidFill>
                  <a:schemeClr val="bg1"/>
                </a:solidFill>
              </a:rPr>
              <a:t>Les championnats départementaux adultes </a:t>
            </a:r>
            <a:r>
              <a:rPr lang="fr-FR" sz="1600" i="1" dirty="0">
                <a:solidFill>
                  <a:schemeClr val="bg1"/>
                </a:solidFill>
              </a:rPr>
              <a:t>/ individuel</a:t>
            </a:r>
            <a:endParaRPr lang="fr-FR" sz="1600" dirty="0">
              <a:solidFill>
                <a:schemeClr val="bg1"/>
              </a:solidFill>
            </a:endParaRPr>
          </a:p>
          <a:p>
            <a:pPr marL="274320" indent="-274320">
              <a:lnSpc>
                <a:spcPct val="72000"/>
              </a:lnSpc>
              <a:spcBef>
                <a:spcPts val="1800"/>
              </a:spcBef>
              <a:buSzPct val="100000"/>
              <a:buFont typeface="Arial"/>
              <a:buChar char="•"/>
              <a:defRPr sz="1500" b="1"/>
            </a:pPr>
            <a:r>
              <a:rPr lang="fr-FR" sz="1600" dirty="0">
                <a:solidFill>
                  <a:schemeClr val="bg1"/>
                </a:solidFill>
              </a:rPr>
              <a:t>Les Tournois officiels privés (La </a:t>
            </a:r>
            <a:r>
              <a:rPr lang="fr-FR" sz="1600" dirty="0" err="1">
                <a:solidFill>
                  <a:schemeClr val="bg1"/>
                </a:solidFill>
              </a:rPr>
              <a:t>Fresnaye</a:t>
            </a:r>
            <a:r>
              <a:rPr lang="fr-FR" sz="1600" dirty="0">
                <a:solidFill>
                  <a:schemeClr val="bg1"/>
                </a:solidFill>
              </a:rPr>
              <a:t>, Maromme, Forges les Eaux, Saint Pierre les Elbeuf, </a:t>
            </a:r>
            <a:r>
              <a:rPr lang="fr-FR" sz="1600" dirty="0" smtClean="0">
                <a:solidFill>
                  <a:schemeClr val="bg1"/>
                </a:solidFill>
              </a:rPr>
              <a:t>Grand-Quevilly, Val de </a:t>
            </a:r>
            <a:r>
              <a:rPr lang="fr-FR" sz="1600" dirty="0" err="1" smtClean="0">
                <a:solidFill>
                  <a:schemeClr val="bg1"/>
                </a:solidFill>
              </a:rPr>
              <a:t>reuil</a:t>
            </a:r>
            <a:r>
              <a:rPr lang="fr-FR" sz="1600" dirty="0" smtClean="0">
                <a:solidFill>
                  <a:schemeClr val="bg1"/>
                </a:solidFill>
              </a:rPr>
              <a:t>…) </a:t>
            </a:r>
            <a:r>
              <a:rPr lang="fr-FR" sz="1600" dirty="0">
                <a:solidFill>
                  <a:schemeClr val="bg1"/>
                </a:solidFill>
              </a:rPr>
              <a:t>/ </a:t>
            </a:r>
            <a:r>
              <a:rPr lang="fr-FR" sz="1600" i="1" dirty="0">
                <a:solidFill>
                  <a:schemeClr val="bg1"/>
                </a:solidFill>
              </a:rPr>
              <a:t>individuel et par équipe</a:t>
            </a:r>
          </a:p>
        </p:txBody>
      </p:sp>
      <p:sp>
        <p:nvSpPr>
          <p:cNvPr id="11" name="Toute compétition confondue, ce n’est pas moins de 200 matchs pratiqués par l’ELS sur tout le territoire Haut-Normand"/>
          <p:cNvSpPr txBox="1"/>
          <p:nvPr/>
        </p:nvSpPr>
        <p:spPr>
          <a:xfrm>
            <a:off x="444734" y="6453759"/>
            <a:ext cx="11450313" cy="36933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b="1">
                <a:solidFill>
                  <a:srgbClr val="FFFFFF"/>
                </a:solidFill>
              </a:defRPr>
            </a:lvl1pPr>
          </a:lstStyle>
          <a:p>
            <a:pPr algn="ctr"/>
            <a:r>
              <a:rPr sz="1800" dirty="0" err="1"/>
              <a:t>Toute</a:t>
            </a:r>
            <a:r>
              <a:rPr sz="1800" dirty="0"/>
              <a:t> </a:t>
            </a:r>
            <a:r>
              <a:rPr sz="1800" dirty="0" err="1"/>
              <a:t>compétition</a:t>
            </a:r>
            <a:r>
              <a:rPr sz="1800" dirty="0"/>
              <a:t> </a:t>
            </a:r>
            <a:r>
              <a:rPr sz="1800" dirty="0" err="1"/>
              <a:t>confondue</a:t>
            </a:r>
            <a:r>
              <a:rPr sz="1800" dirty="0"/>
              <a:t>, </a:t>
            </a:r>
            <a:r>
              <a:rPr sz="1800" dirty="0" err="1"/>
              <a:t>ce</a:t>
            </a:r>
            <a:r>
              <a:rPr sz="1800" dirty="0"/>
              <a:t> </a:t>
            </a:r>
            <a:r>
              <a:rPr sz="1800" dirty="0" err="1"/>
              <a:t>n’est</a:t>
            </a:r>
            <a:r>
              <a:rPr sz="1800" dirty="0"/>
              <a:t> pas </a:t>
            </a:r>
            <a:r>
              <a:rPr sz="1800" dirty="0" err="1"/>
              <a:t>moins</a:t>
            </a:r>
            <a:r>
              <a:rPr sz="1800" dirty="0"/>
              <a:t> de </a:t>
            </a:r>
            <a:r>
              <a:rPr lang="fr-FR" sz="1800" dirty="0" smtClean="0"/>
              <a:t>3</a:t>
            </a:r>
            <a:r>
              <a:rPr sz="1800" dirty="0" smtClean="0"/>
              <a:t>00 </a:t>
            </a:r>
            <a:r>
              <a:rPr sz="1800" dirty="0" err="1"/>
              <a:t>matchs</a:t>
            </a:r>
            <a:r>
              <a:rPr sz="1800" dirty="0"/>
              <a:t> </a:t>
            </a:r>
            <a:r>
              <a:rPr sz="1800" dirty="0" err="1"/>
              <a:t>pratiqués</a:t>
            </a:r>
            <a:r>
              <a:rPr sz="1800" dirty="0"/>
              <a:t> par </a:t>
            </a:r>
            <a:r>
              <a:rPr sz="1800" dirty="0" err="1"/>
              <a:t>l’ELS</a:t>
            </a:r>
            <a:r>
              <a:rPr sz="1800" dirty="0"/>
              <a:t> sur tout le </a:t>
            </a:r>
            <a:r>
              <a:rPr sz="1800" dirty="0" err="1"/>
              <a:t>territoire</a:t>
            </a:r>
            <a:r>
              <a:rPr sz="1800" dirty="0"/>
              <a:t> Haut-Normand</a:t>
            </a:r>
          </a:p>
        </p:txBody>
      </p:sp>
      <p:sp>
        <p:nvSpPr>
          <p:cNvPr id="10"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082045" y="1701909"/>
            <a:ext cx="2109955" cy="4539345"/>
          </a:xfrm>
          <a:prstGeom prst="rect">
            <a:avLst/>
          </a:prstGeom>
        </p:spPr>
      </p:pic>
      <p:pic>
        <p:nvPicPr>
          <p:cNvPr id="3" name="Image 2"/>
          <p:cNvPicPr>
            <a:picLocks noChangeAspect="1"/>
          </p:cNvPicPr>
          <p:nvPr/>
        </p:nvPicPr>
        <p:blipFill>
          <a:blip r:embed="rId4"/>
          <a:stretch>
            <a:fillRect/>
          </a:stretch>
        </p:blipFill>
        <p:spPr>
          <a:xfrm>
            <a:off x="6856537" y="1688578"/>
            <a:ext cx="2066152" cy="2920367"/>
          </a:xfrm>
          <a:prstGeom prst="rect">
            <a:avLst/>
          </a:prstGeom>
        </p:spPr>
      </p:pic>
      <p:sp>
        <p:nvSpPr>
          <p:cNvPr id="260" name="Titre 1"/>
          <p:cNvSpPr txBox="1">
            <a:spLocks noGrp="1"/>
          </p:cNvSpPr>
          <p:nvPr>
            <p:ph type="title"/>
          </p:nvPr>
        </p:nvSpPr>
        <p:spPr>
          <a:xfrm>
            <a:off x="894910" y="812800"/>
            <a:ext cx="9180116" cy="606500"/>
          </a:xfrm>
          <a:prstGeom prst="rect">
            <a:avLst/>
          </a:prstGeom>
        </p:spPr>
        <p:txBody>
          <a:bodyPr>
            <a:noAutofit/>
          </a:bodyPr>
          <a:lstStyle>
            <a:lvl1pPr defTabSz="758951">
              <a:defRPr sz="2158"/>
            </a:lvl1pPr>
          </a:lstStyle>
          <a:p>
            <a:r>
              <a:rPr lang="fr-FR" sz="2800" b="1" dirty="0" smtClean="0">
                <a:solidFill>
                  <a:srgbClr val="FFFF00"/>
                </a:solidFill>
                <a:effectLst>
                  <a:outerShdw blurRad="38100" dist="38100" dir="2700000" algn="tl">
                    <a:srgbClr val="000000">
                      <a:alpha val="43137"/>
                    </a:srgbClr>
                  </a:outerShdw>
                </a:effectLst>
              </a:rPr>
              <a:t>Evènement sportif majeur: le tournoi des guêpes </a:t>
            </a:r>
            <a:r>
              <a:rPr lang="fr-FR" sz="2800" b="1" dirty="0" err="1" smtClean="0">
                <a:solidFill>
                  <a:srgbClr val="FFFF00"/>
                </a:solidFill>
                <a:effectLst>
                  <a:outerShdw blurRad="38100" dist="38100" dir="2700000" algn="tl">
                    <a:srgbClr val="000000">
                      <a:alpha val="43137"/>
                    </a:srgbClr>
                  </a:outerShdw>
                </a:effectLst>
              </a:rPr>
              <a:t>envermeudoises</a:t>
            </a:r>
            <a:endParaRPr sz="2800" b="1" dirty="0">
              <a:solidFill>
                <a:srgbClr val="FFFF00"/>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5"/>
          <a:stretch>
            <a:fillRect/>
          </a:stretch>
        </p:blipFill>
        <p:spPr>
          <a:xfrm>
            <a:off x="7404753" y="2702606"/>
            <a:ext cx="2524339" cy="3379539"/>
          </a:xfrm>
          <a:prstGeom prst="rect">
            <a:avLst/>
          </a:prstGeom>
        </p:spPr>
      </p:pic>
      <p:pic>
        <p:nvPicPr>
          <p:cNvPr id="4" name="Image 3"/>
          <p:cNvPicPr>
            <a:picLocks noChangeAspect="1"/>
          </p:cNvPicPr>
          <p:nvPr/>
        </p:nvPicPr>
        <p:blipFill>
          <a:blip r:embed="rId6"/>
          <a:stretch>
            <a:fillRect/>
          </a:stretch>
        </p:blipFill>
        <p:spPr>
          <a:xfrm>
            <a:off x="8338458" y="4085602"/>
            <a:ext cx="3123870" cy="2199744"/>
          </a:xfrm>
          <a:prstGeom prst="rect">
            <a:avLst/>
          </a:prstGeom>
        </p:spPr>
      </p:pic>
      <p:sp>
        <p:nvSpPr>
          <p:cNvPr id="10" name=". Journée d’interclub pour les 3 équipes…"/>
          <p:cNvSpPr/>
          <p:nvPr/>
        </p:nvSpPr>
        <p:spPr>
          <a:xfrm>
            <a:off x="261764" y="1976582"/>
            <a:ext cx="6343222" cy="4021235"/>
          </a:xfrm>
          <a:prstGeom prst="roundRect">
            <a:avLst>
              <a:gd name="adj" fmla="val 16142"/>
            </a:avLst>
          </a:prstGeom>
          <a:solidFill>
            <a:schemeClr val="tx1">
              <a:alpha val="40000"/>
            </a:schemeClr>
          </a:solidFill>
          <a:ln w="12700">
            <a:solidFill>
              <a:schemeClr val="accent1">
                <a:alpha val="75126"/>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1500" b="1"/>
            </a:pPr>
            <a:r>
              <a:rPr lang="fr-FR" sz="1900" dirty="0">
                <a:solidFill>
                  <a:schemeClr val="bg1"/>
                </a:solidFill>
                <a:latin typeface="Calibri" panose="020F0502020204030204" pitchFamily="34" charset="0"/>
              </a:rPr>
              <a:t>. Une participation </a:t>
            </a:r>
            <a:r>
              <a:rPr lang="fr-FR" sz="1900" dirty="0" smtClean="0">
                <a:solidFill>
                  <a:schemeClr val="bg1"/>
                </a:solidFill>
                <a:latin typeface="Calibri" panose="020F0502020204030204" pitchFamily="34" charset="0"/>
              </a:rPr>
              <a:t>au-delà de nos espérances avec 200 inscriptions en 5 semaines</a:t>
            </a:r>
          </a:p>
          <a:p>
            <a:pPr>
              <a:defRPr sz="1500" b="1"/>
            </a:pPr>
            <a:r>
              <a:rPr lang="fr-FR" sz="1900" dirty="0">
                <a:solidFill>
                  <a:schemeClr val="bg1"/>
                </a:solidFill>
                <a:latin typeface="Calibri" panose="020F0502020204030204" pitchFamily="34" charset="0"/>
              </a:rPr>
              <a:t>.</a:t>
            </a:r>
            <a:r>
              <a:rPr lang="fr-FR" sz="1900" dirty="0" smtClean="0">
                <a:solidFill>
                  <a:schemeClr val="bg1"/>
                </a:solidFill>
                <a:latin typeface="Calibri" panose="020F0502020204030204" pitchFamily="34" charset="0"/>
              </a:rPr>
              <a:t> 300 matchs sur 2 jours, 40 clubs, 12 comités  et 4 ligues représentés</a:t>
            </a:r>
            <a:endParaRPr lang="fr-FR" sz="1900" dirty="0">
              <a:solidFill>
                <a:schemeClr val="bg1"/>
              </a:solidFill>
              <a:latin typeface="Calibri" panose="020F0502020204030204" pitchFamily="34" charset="0"/>
            </a:endParaRPr>
          </a:p>
          <a:p>
            <a:pPr>
              <a:defRPr sz="1500" b="1"/>
            </a:pPr>
            <a:r>
              <a:rPr lang="fr-FR" sz="1900" dirty="0">
                <a:solidFill>
                  <a:schemeClr val="bg1"/>
                </a:solidFill>
                <a:latin typeface="Calibri" panose="020F0502020204030204" pitchFamily="34" charset="0"/>
              </a:rPr>
              <a:t>. Des </a:t>
            </a:r>
            <a:r>
              <a:rPr lang="fr-FR" sz="1900" dirty="0" smtClean="0">
                <a:solidFill>
                  <a:schemeClr val="bg1"/>
                </a:solidFill>
                <a:latin typeface="Calibri" panose="020F0502020204030204" pitchFamily="34" charset="0"/>
              </a:rPr>
              <a:t>avis de </a:t>
            </a:r>
            <a:r>
              <a:rPr lang="fr-FR" sz="1900" dirty="0">
                <a:solidFill>
                  <a:schemeClr val="bg1"/>
                </a:solidFill>
                <a:latin typeface="Calibri" panose="020F0502020204030204" pitchFamily="34" charset="0"/>
              </a:rPr>
              <a:t>joueurs très positifs sur </a:t>
            </a:r>
            <a:r>
              <a:rPr lang="fr-FR" sz="1900" dirty="0" err="1">
                <a:solidFill>
                  <a:schemeClr val="bg1"/>
                </a:solidFill>
                <a:latin typeface="Calibri" panose="020F0502020204030204" pitchFamily="34" charset="0"/>
              </a:rPr>
              <a:t>ebad</a:t>
            </a:r>
            <a:r>
              <a:rPr lang="fr-FR" sz="1900" dirty="0">
                <a:solidFill>
                  <a:schemeClr val="bg1"/>
                </a:solidFill>
                <a:latin typeface="Calibri" panose="020F0502020204030204" pitchFamily="34" charset="0"/>
              </a:rPr>
              <a:t> avec des notes </a:t>
            </a:r>
            <a:r>
              <a:rPr lang="fr-FR" sz="1900" dirty="0" err="1">
                <a:solidFill>
                  <a:schemeClr val="bg1"/>
                </a:solidFill>
                <a:latin typeface="Calibri" panose="020F0502020204030204" pitchFamily="34" charset="0"/>
              </a:rPr>
              <a:t>unamines</a:t>
            </a:r>
            <a:r>
              <a:rPr lang="fr-FR" sz="1900" dirty="0">
                <a:solidFill>
                  <a:schemeClr val="bg1"/>
                </a:solidFill>
                <a:latin typeface="Calibri" panose="020F0502020204030204" pitchFamily="34" charset="0"/>
              </a:rPr>
              <a:t> </a:t>
            </a:r>
            <a:r>
              <a:rPr lang="fr-FR" sz="1900" dirty="0" smtClean="0">
                <a:solidFill>
                  <a:schemeClr val="bg1"/>
                </a:solidFill>
                <a:latin typeface="Calibri" panose="020F0502020204030204" pitchFamily="34" charset="0"/>
              </a:rPr>
              <a:t>(4,97/5</a:t>
            </a:r>
            <a:r>
              <a:rPr lang="fr-FR" sz="1900" dirty="0">
                <a:solidFill>
                  <a:schemeClr val="bg1"/>
                </a:solidFill>
                <a:latin typeface="Calibri" panose="020F0502020204030204" pitchFamily="34" charset="0"/>
              </a:rPr>
              <a:t>)</a:t>
            </a:r>
          </a:p>
          <a:p>
            <a:pPr>
              <a:defRPr sz="1500" b="1"/>
            </a:pPr>
            <a:r>
              <a:rPr lang="fr-FR" sz="1900" dirty="0">
                <a:solidFill>
                  <a:schemeClr val="bg1"/>
                </a:solidFill>
                <a:latin typeface="Calibri" panose="020F0502020204030204" pitchFamily="34" charset="0"/>
              </a:rPr>
              <a:t>. Un rapport JA très favorable adressé à la ligue et au CLOT</a:t>
            </a:r>
          </a:p>
          <a:p>
            <a:pPr>
              <a:defRPr sz="1500" b="1"/>
            </a:pPr>
            <a:r>
              <a:rPr lang="fr-FR" sz="1900" dirty="0">
                <a:solidFill>
                  <a:schemeClr val="bg1"/>
                </a:solidFill>
                <a:latin typeface="Calibri" panose="020F0502020204030204" pitchFamily="34" charset="0"/>
              </a:rPr>
              <a:t>. Une </a:t>
            </a:r>
            <a:r>
              <a:rPr lang="fr-FR" sz="1900" dirty="0" smtClean="0">
                <a:solidFill>
                  <a:schemeClr val="bg1"/>
                </a:solidFill>
                <a:latin typeface="Calibri" panose="020F0502020204030204" pitchFamily="34" charset="0"/>
              </a:rPr>
              <a:t>organisation remaniée (GEO,…)</a:t>
            </a:r>
          </a:p>
          <a:p>
            <a:pPr>
              <a:defRPr sz="1500" b="1"/>
            </a:pPr>
            <a:r>
              <a:rPr lang="fr-FR" sz="1900" dirty="0" smtClean="0">
                <a:solidFill>
                  <a:schemeClr val="bg1"/>
                </a:solidFill>
                <a:latin typeface="Calibri" panose="020F0502020204030204" pitchFamily="34" charset="0"/>
              </a:rPr>
              <a:t>. </a:t>
            </a:r>
            <a:r>
              <a:rPr lang="fr-FR" sz="1900" dirty="0">
                <a:solidFill>
                  <a:schemeClr val="bg1"/>
                </a:solidFill>
                <a:latin typeface="Calibri" panose="020F0502020204030204" pitchFamily="34" charset="0"/>
              </a:rPr>
              <a:t>Un </a:t>
            </a:r>
            <a:r>
              <a:rPr lang="fr-FR" sz="1900" dirty="0" smtClean="0">
                <a:solidFill>
                  <a:schemeClr val="bg1"/>
                </a:solidFill>
                <a:latin typeface="Calibri" panose="020F0502020204030204" pitchFamily="34" charset="0"/>
              </a:rPr>
              <a:t>engagement fort </a:t>
            </a:r>
            <a:r>
              <a:rPr lang="fr-FR" sz="1900" dirty="0">
                <a:solidFill>
                  <a:schemeClr val="bg1"/>
                </a:solidFill>
                <a:latin typeface="Calibri" panose="020F0502020204030204" pitchFamily="34" charset="0"/>
              </a:rPr>
              <a:t>des bénévoles et volontaires pendant l’évènement (adhérents et hors adhérents)</a:t>
            </a:r>
          </a:p>
          <a:p>
            <a:pPr>
              <a:defRPr sz="1500" b="1"/>
            </a:pPr>
            <a:r>
              <a:rPr lang="fr-FR" sz="1900" dirty="0">
                <a:solidFill>
                  <a:schemeClr val="bg1"/>
                </a:solidFill>
                <a:latin typeface="Calibri" panose="020F0502020204030204" pitchFamily="34" charset="0"/>
              </a:rPr>
              <a:t>. Une aide matériel de la ville d’Envermeu (y compris l’équipe technique</a:t>
            </a:r>
            <a:r>
              <a:rPr lang="fr-FR" sz="1900" dirty="0" smtClean="0">
                <a:solidFill>
                  <a:schemeClr val="bg1"/>
                </a:solidFill>
                <a:latin typeface="Calibri" panose="020F0502020204030204" pitchFamily="34" charset="0"/>
              </a:rPr>
              <a:t>)</a:t>
            </a:r>
            <a:endParaRPr sz="1900" dirty="0">
              <a:solidFill>
                <a:schemeClr val="bg1"/>
              </a:solidFill>
              <a:latin typeface="Calibri" panose="020F0502020204030204" pitchFamily="34" charset="0"/>
            </a:endParaRPr>
          </a:p>
        </p:txBody>
      </p:sp>
      <p:sp>
        <p:nvSpPr>
          <p:cNvPr id="12"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extLst>
      <p:ext uri="{BB962C8B-B14F-4D97-AF65-F5344CB8AC3E}">
        <p14:creationId xmlns:p14="http://schemas.microsoft.com/office/powerpoint/2010/main" val="43572865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0" name="Titre 1"/>
          <p:cNvSpPr txBox="1">
            <a:spLocks noGrp="1"/>
          </p:cNvSpPr>
          <p:nvPr>
            <p:ph type="title"/>
          </p:nvPr>
        </p:nvSpPr>
        <p:spPr>
          <a:xfrm>
            <a:off x="959565" y="655784"/>
            <a:ext cx="9180116" cy="689628"/>
          </a:xfrm>
          <a:prstGeom prst="rect">
            <a:avLst/>
          </a:prstGeom>
        </p:spPr>
        <p:txBody>
          <a:bodyPr>
            <a:noAutofit/>
          </a:bodyPr>
          <a:lstStyle>
            <a:lvl1pPr defTabSz="758951">
              <a:defRPr sz="2158"/>
            </a:lvl1pPr>
          </a:lstStyle>
          <a:p>
            <a:r>
              <a:rPr lang="fr-FR" sz="3070" b="1" dirty="0" smtClean="0">
                <a:solidFill>
                  <a:srgbClr val="FFFF00"/>
                </a:solidFill>
                <a:effectLst>
                  <a:outerShdw blurRad="38100" dist="38100" dir="2700000" algn="tl">
                    <a:srgbClr val="000000">
                      <a:alpha val="43137"/>
                    </a:srgbClr>
                  </a:outerShdw>
                </a:effectLst>
              </a:rPr>
              <a:t>Autre évènement: le </a:t>
            </a:r>
            <a:r>
              <a:rPr lang="fr-FR" sz="3070" b="1" dirty="0" err="1" smtClean="0">
                <a:solidFill>
                  <a:srgbClr val="FFFF00"/>
                </a:solidFill>
                <a:effectLst>
                  <a:outerShdw blurRad="38100" dist="38100" dir="2700000" algn="tl">
                    <a:srgbClr val="000000">
                      <a:alpha val="43137"/>
                    </a:srgbClr>
                  </a:outerShdw>
                </a:effectLst>
              </a:rPr>
              <a:t>blackminton</a:t>
            </a:r>
            <a:r>
              <a:rPr lang="fr-FR" sz="3070" b="1" dirty="0" smtClean="0">
                <a:solidFill>
                  <a:srgbClr val="FFFF00"/>
                </a:solidFill>
                <a:effectLst>
                  <a:outerShdw blurRad="38100" dist="38100" dir="2700000" algn="tl">
                    <a:srgbClr val="000000">
                      <a:alpha val="43137"/>
                    </a:srgbClr>
                  </a:outerShdw>
                </a:effectLst>
              </a:rPr>
              <a:t> …</a:t>
            </a:r>
            <a:endParaRPr sz="3070" b="1" dirty="0">
              <a:solidFill>
                <a:srgbClr val="FFFF00"/>
              </a:solidFill>
              <a:effectLst>
                <a:outerShdw blurRad="38100" dist="38100" dir="2700000" algn="tl">
                  <a:srgbClr val="000000">
                    <a:alpha val="43137"/>
                  </a:srgbClr>
                </a:outerShdw>
              </a:effectLst>
            </a:endParaRPr>
          </a:p>
        </p:txBody>
      </p:sp>
      <p:sp>
        <p:nvSpPr>
          <p:cNvPr id="11" name=". Journée d’interclub pour les 3 équipes…"/>
          <p:cNvSpPr/>
          <p:nvPr/>
        </p:nvSpPr>
        <p:spPr>
          <a:xfrm>
            <a:off x="142768" y="1816195"/>
            <a:ext cx="6789141" cy="3899730"/>
          </a:xfrm>
          <a:prstGeom prst="roundRect">
            <a:avLst>
              <a:gd name="adj" fmla="val 16142"/>
            </a:avLst>
          </a:prstGeom>
          <a:solidFill>
            <a:schemeClr val="tx1">
              <a:alpha val="40000"/>
            </a:schemeClr>
          </a:solidFill>
          <a:ln w="12700">
            <a:solidFill>
              <a:schemeClr val="accent1">
                <a:alpha val="75126"/>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lstStyle/>
          <a:p>
            <a:pPr>
              <a:defRPr sz="1500" b="1"/>
            </a:pPr>
            <a:r>
              <a:rPr lang="fr-FR" sz="2000" dirty="0">
                <a:solidFill>
                  <a:schemeClr val="bg1"/>
                </a:solidFill>
                <a:latin typeface="Calibri"/>
                <a:cs typeface="Calibri"/>
              </a:rPr>
              <a:t>. Un principe original: tournoi de badminton pour tout public (mais sur invitation) se déroulant dans l'obscurité la plus totale et agrémenté par de multiples projecteurs, du maquillage fluo, une sono et des équipements habillant les raquettes, volants...</a:t>
            </a:r>
            <a:endParaRPr lang="fr-FR" sz="2000" dirty="0">
              <a:solidFill>
                <a:schemeClr val="bg1"/>
              </a:solidFill>
              <a:cs typeface="Calibri"/>
            </a:endParaRPr>
          </a:p>
          <a:p>
            <a:pPr>
              <a:defRPr sz="1500" b="1"/>
            </a:pPr>
            <a:r>
              <a:rPr lang="fr-FR" sz="2000" dirty="0">
                <a:solidFill>
                  <a:schemeClr val="bg1"/>
                </a:solidFill>
                <a:latin typeface="Calibri"/>
                <a:cs typeface="Calibri"/>
              </a:rPr>
              <a:t>. Une participation atteignant nos objectifs (45 équipes)</a:t>
            </a:r>
            <a:endParaRPr lang="fr-FR" dirty="0">
              <a:solidFill>
                <a:schemeClr val="bg1"/>
              </a:solidFill>
            </a:endParaRPr>
          </a:p>
          <a:p>
            <a:pPr>
              <a:defRPr sz="1500" b="1"/>
            </a:pPr>
            <a:r>
              <a:rPr lang="fr-FR" sz="2000" dirty="0">
                <a:solidFill>
                  <a:schemeClr val="bg1"/>
                </a:solidFill>
                <a:latin typeface="Calibri"/>
                <a:cs typeface="Calibri"/>
              </a:rPr>
              <a:t>. Une organisation "move on up" à la hauteur de </a:t>
            </a:r>
            <a:r>
              <a:rPr lang="fr-FR" sz="2000" dirty="0" smtClean="0">
                <a:solidFill>
                  <a:schemeClr val="bg1"/>
                </a:solidFill>
                <a:latin typeface="Calibri"/>
                <a:cs typeface="Calibri"/>
              </a:rPr>
              <a:t>l'évènement et un retour </a:t>
            </a:r>
            <a:r>
              <a:rPr lang="fr-FR" sz="2000" dirty="0">
                <a:solidFill>
                  <a:schemeClr val="bg1"/>
                </a:solidFill>
                <a:latin typeface="Calibri"/>
                <a:cs typeface="Calibri"/>
              </a:rPr>
              <a:t>très positif des </a:t>
            </a:r>
            <a:r>
              <a:rPr lang="fr-FR" sz="2000" dirty="0" smtClean="0">
                <a:solidFill>
                  <a:schemeClr val="bg1"/>
                </a:solidFill>
                <a:latin typeface="Calibri"/>
                <a:cs typeface="Calibri"/>
              </a:rPr>
              <a:t>participants</a:t>
            </a:r>
          </a:p>
          <a:p>
            <a:pPr>
              <a:defRPr sz="1500" b="1"/>
            </a:pPr>
            <a:r>
              <a:rPr lang="fr-FR" sz="2000" dirty="0" smtClean="0">
                <a:solidFill>
                  <a:schemeClr val="bg1"/>
                </a:solidFill>
                <a:latin typeface="Calibri"/>
                <a:cs typeface="Calibri"/>
              </a:rPr>
              <a:t>. Des partenaires et sponsors mis en évidence</a:t>
            </a:r>
            <a:endParaRPr lang="fr-FR" sz="2000" dirty="0">
              <a:solidFill>
                <a:schemeClr val="bg1"/>
              </a:solidFill>
              <a:latin typeface="Calibri"/>
              <a:cs typeface="Calibri"/>
            </a:endParaRPr>
          </a:p>
          <a:p>
            <a:pPr>
              <a:defRPr sz="1500" b="1"/>
            </a:pPr>
            <a:r>
              <a:rPr lang="fr-FR" sz="2000" dirty="0">
                <a:solidFill>
                  <a:schemeClr val="bg1"/>
                </a:solidFill>
                <a:latin typeface="Calibri"/>
                <a:cs typeface="Calibri"/>
              </a:rPr>
              <a:t>. Un engagement important des bénévoles pour l'organisation (préparatif, buvette,…)</a:t>
            </a:r>
            <a:endParaRPr lang="fr-FR" sz="2000" dirty="0">
              <a:solidFill>
                <a:schemeClr val="bg1"/>
              </a:solidFill>
              <a:latin typeface="Calibri" panose="020F0502020204030204" pitchFamily="34" charset="0"/>
              <a:cs typeface="Calibri"/>
            </a:endParaRPr>
          </a:p>
        </p:txBody>
      </p:sp>
      <p:pic>
        <p:nvPicPr>
          <p:cNvPr id="18" name="Image 9" descr="Une image contenant intérieur, sol, plafond, sport&#10;&#10;Description générée automatiquement">
            <a:extLst>
              <a:ext uri="{FF2B5EF4-FFF2-40B4-BE49-F238E27FC236}">
                <a16:creationId xmlns:a16="http://schemas.microsoft.com/office/drawing/2014/main" xmlns="" id="{1744B3C8-6539-F54F-810F-FBDED96A4FDD}"/>
              </a:ext>
            </a:extLst>
          </p:cNvPr>
          <p:cNvPicPr>
            <a:picLocks noChangeAspect="1"/>
          </p:cNvPicPr>
          <p:nvPr/>
        </p:nvPicPr>
        <p:blipFill>
          <a:blip r:embed="rId3"/>
          <a:stretch>
            <a:fillRect/>
          </a:stretch>
        </p:blipFill>
        <p:spPr>
          <a:xfrm>
            <a:off x="8759372" y="4278369"/>
            <a:ext cx="3432628" cy="2579631"/>
          </a:xfrm>
          <a:prstGeom prst="rect">
            <a:avLst/>
          </a:prstGeom>
        </p:spPr>
      </p:pic>
      <p:pic>
        <p:nvPicPr>
          <p:cNvPr id="2" name="Image 1"/>
          <p:cNvPicPr>
            <a:picLocks noChangeAspect="1"/>
          </p:cNvPicPr>
          <p:nvPr/>
        </p:nvPicPr>
        <p:blipFill>
          <a:blip r:embed="rId4"/>
          <a:stretch>
            <a:fillRect/>
          </a:stretch>
        </p:blipFill>
        <p:spPr>
          <a:xfrm>
            <a:off x="7410332" y="153768"/>
            <a:ext cx="2831822" cy="3928706"/>
          </a:xfrm>
          <a:prstGeom prst="rect">
            <a:avLst/>
          </a:prstGeom>
        </p:spPr>
      </p:pic>
      <p:sp>
        <p:nvSpPr>
          <p:cNvPr id="13"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2298" y="92364"/>
            <a:ext cx="1434974" cy="1378849"/>
          </a:xfrm>
          <a:prstGeom prst="rect">
            <a:avLst/>
          </a:prstGeom>
        </p:spPr>
      </p:pic>
    </p:spTree>
    <p:extLst>
      <p:ext uri="{BB962C8B-B14F-4D97-AF65-F5344CB8AC3E}">
        <p14:creationId xmlns:p14="http://schemas.microsoft.com/office/powerpoint/2010/main" val="113960700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0" name="Titre 1"/>
          <p:cNvSpPr txBox="1">
            <a:spLocks noGrp="1"/>
          </p:cNvSpPr>
          <p:nvPr>
            <p:ph type="title"/>
          </p:nvPr>
        </p:nvSpPr>
        <p:spPr>
          <a:xfrm>
            <a:off x="931856" y="803566"/>
            <a:ext cx="9180116" cy="689628"/>
          </a:xfrm>
          <a:prstGeom prst="rect">
            <a:avLst/>
          </a:prstGeom>
        </p:spPr>
        <p:txBody>
          <a:bodyPr>
            <a:noAutofit/>
          </a:bodyPr>
          <a:lstStyle>
            <a:lvl1pPr defTabSz="758951">
              <a:defRPr sz="2158"/>
            </a:lvl1pPr>
          </a:lstStyle>
          <a:p>
            <a:r>
              <a:rPr lang="fr-FR" sz="2800" b="1" dirty="0">
                <a:solidFill>
                  <a:srgbClr val="FFFF00"/>
                </a:solidFill>
                <a:effectLst>
                  <a:outerShdw blurRad="38100" dist="38100" dir="2700000" algn="tl">
                    <a:srgbClr val="000000">
                      <a:alpha val="43137"/>
                    </a:srgbClr>
                  </a:outerShdw>
                </a:effectLst>
              </a:rPr>
              <a:t>D</a:t>
            </a:r>
            <a:r>
              <a:rPr lang="fr-FR" sz="2800" b="1" dirty="0" smtClean="0">
                <a:solidFill>
                  <a:srgbClr val="FFFF00"/>
                </a:solidFill>
                <a:effectLst>
                  <a:outerShdw blurRad="38100" dist="38100" dir="2700000" algn="tl">
                    <a:srgbClr val="000000">
                      <a:alpha val="43137"/>
                    </a:srgbClr>
                  </a:outerShdw>
                </a:effectLst>
              </a:rPr>
              <a:t>es évènements aussi pour de bonnes actions: Octobre rose</a:t>
            </a:r>
            <a:endParaRPr sz="2800" b="1" dirty="0">
              <a:solidFill>
                <a:srgbClr val="FFFF00"/>
              </a:solidFill>
              <a:effectLst>
                <a:outerShdw blurRad="38100" dist="38100" dir="2700000" algn="tl">
                  <a:srgbClr val="000000">
                    <a:alpha val="43137"/>
                  </a:srgbClr>
                </a:outerShdw>
              </a:effectLst>
            </a:endParaRPr>
          </a:p>
        </p:txBody>
      </p:sp>
      <p:pic>
        <p:nvPicPr>
          <p:cNvPr id="13" name="Image 12">
            <a:extLst>
              <a:ext uri="{FF2B5EF4-FFF2-40B4-BE49-F238E27FC236}">
                <a16:creationId xmlns:a16="http://schemas.microsoft.com/office/drawing/2014/main" xmlns="" id="{CAC8031D-4F27-2D6C-ED25-4B64964257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673" y="2304682"/>
            <a:ext cx="2464295" cy="3485784"/>
          </a:xfrm>
          <a:prstGeom prst="rect">
            <a:avLst/>
          </a:prstGeom>
        </p:spPr>
      </p:pic>
      <p:pic>
        <p:nvPicPr>
          <p:cNvPr id="16" name="Image 15">
            <a:extLst>
              <a:ext uri="{FF2B5EF4-FFF2-40B4-BE49-F238E27FC236}">
                <a16:creationId xmlns:a16="http://schemas.microsoft.com/office/drawing/2014/main" xmlns="" id="{72815EC0-6CF8-2CBE-B8D7-D392FC47D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0703" y="4980120"/>
            <a:ext cx="2577710" cy="1877880"/>
          </a:xfrm>
          <a:prstGeom prst="rect">
            <a:avLst/>
          </a:prstGeom>
        </p:spPr>
      </p:pic>
      <p:sp>
        <p:nvSpPr>
          <p:cNvPr id="17" name=". Journée d’interclub pour les 3 équipes…"/>
          <p:cNvSpPr/>
          <p:nvPr/>
        </p:nvSpPr>
        <p:spPr>
          <a:xfrm>
            <a:off x="129239" y="2118560"/>
            <a:ext cx="6611815" cy="3774239"/>
          </a:xfrm>
          <a:prstGeom prst="roundRect">
            <a:avLst>
              <a:gd name="adj" fmla="val 16142"/>
            </a:avLst>
          </a:prstGeom>
          <a:solidFill>
            <a:schemeClr val="tx1">
              <a:alpha val="40000"/>
            </a:schemeClr>
          </a:solidFill>
          <a:ln w="12700">
            <a:solidFill>
              <a:schemeClr val="accent1">
                <a:alpha val="75126"/>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lstStyle/>
          <a:p>
            <a:pPr>
              <a:defRPr sz="1500" b="1"/>
            </a:pPr>
            <a:r>
              <a:rPr lang="fr-FR" sz="1900" dirty="0">
                <a:solidFill>
                  <a:schemeClr val="bg1"/>
                </a:solidFill>
                <a:latin typeface="Calibri"/>
                <a:cs typeface="Calibri"/>
              </a:rPr>
              <a:t>. </a:t>
            </a:r>
            <a:r>
              <a:rPr lang="fr-FR" sz="1900" dirty="0" smtClean="0">
                <a:solidFill>
                  <a:schemeClr val="bg1"/>
                </a:solidFill>
                <a:latin typeface="Calibri"/>
                <a:cs typeface="Calibri"/>
              </a:rPr>
              <a:t>Le principe: </a:t>
            </a:r>
            <a:r>
              <a:rPr lang="fr-FR" sz="1900" dirty="0">
                <a:solidFill>
                  <a:schemeClr val="bg1"/>
                </a:solidFill>
                <a:latin typeface="Calibri"/>
                <a:cs typeface="Calibri"/>
              </a:rPr>
              <a:t>tournoi </a:t>
            </a:r>
            <a:r>
              <a:rPr lang="fr-FR" sz="1900" dirty="0" smtClean="0">
                <a:solidFill>
                  <a:schemeClr val="bg1"/>
                </a:solidFill>
                <a:latin typeface="Calibri"/>
                <a:cs typeface="Calibri"/>
              </a:rPr>
              <a:t>amical de badminton par équipe ouvert à tous les clubs se déroulant suivant une ronde italienne avec une sensibilisation à la prévention et au dépistage du cancer du sein</a:t>
            </a:r>
          </a:p>
          <a:p>
            <a:pPr>
              <a:defRPr sz="1500" b="1"/>
            </a:pPr>
            <a:r>
              <a:rPr lang="fr-FR" sz="1900" dirty="0" smtClean="0">
                <a:solidFill>
                  <a:schemeClr val="bg1"/>
                </a:solidFill>
                <a:latin typeface="Calibri"/>
                <a:cs typeface="Calibri"/>
              </a:rPr>
              <a:t>. 13 équipes de 4 joueurs, 3 tableaux (du niveau R/N et des joueurs de toute la région, y compris parisienne)</a:t>
            </a:r>
          </a:p>
          <a:p>
            <a:pPr>
              <a:defRPr sz="1500" b="1"/>
            </a:pPr>
            <a:r>
              <a:rPr lang="fr-FR" sz="1900" dirty="0">
                <a:solidFill>
                  <a:schemeClr val="bg1"/>
                </a:solidFill>
                <a:latin typeface="Calibri"/>
                <a:cs typeface="Calibri"/>
              </a:rPr>
              <a:t>.</a:t>
            </a:r>
            <a:r>
              <a:rPr lang="fr-FR" sz="1900" dirty="0" smtClean="0">
                <a:solidFill>
                  <a:schemeClr val="bg1"/>
                </a:solidFill>
                <a:latin typeface="Calibri"/>
                <a:cs typeface="Calibri"/>
              </a:rPr>
              <a:t> L’occasion de mettre à l’honneur les femmes et notamment une joueuse du club, marraine de l’évènement, touchée par cette maladie</a:t>
            </a:r>
            <a:endParaRPr lang="fr-FR" sz="1900" dirty="0">
              <a:solidFill>
                <a:schemeClr val="bg1"/>
              </a:solidFill>
              <a:cs typeface="Calibri"/>
            </a:endParaRPr>
          </a:p>
          <a:p>
            <a:pPr>
              <a:defRPr sz="1500" b="1"/>
            </a:pPr>
            <a:r>
              <a:rPr lang="fr-FR" sz="1900" dirty="0" smtClean="0">
                <a:solidFill>
                  <a:schemeClr val="bg1"/>
                </a:solidFill>
                <a:latin typeface="Calibri"/>
                <a:cs typeface="Calibri"/>
              </a:rPr>
              <a:t>. Une inscription payante intégralement reversée à la ligue contre le cancer. C’est un montant total de 250 € qui a été récolté pour cet évènement.</a:t>
            </a:r>
            <a:endParaRPr lang="fr-FR" sz="1900" dirty="0">
              <a:solidFill>
                <a:schemeClr val="bg1"/>
              </a:solidFill>
              <a:latin typeface="Calibri" panose="020F0502020204030204" pitchFamily="34" charset="0"/>
              <a:cs typeface="Calibri"/>
            </a:endParaRPr>
          </a:p>
        </p:txBody>
      </p:sp>
      <p:sp>
        <p:nvSpPr>
          <p:cNvPr id="20"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9169" y="83127"/>
            <a:ext cx="1434974" cy="1378849"/>
          </a:xfrm>
          <a:prstGeom prst="rect">
            <a:avLst/>
          </a:prstGeom>
        </p:spPr>
      </p:pic>
      <p:pic>
        <p:nvPicPr>
          <p:cNvPr id="15" name="Image 14">
            <a:extLst>
              <a:ext uri="{FF2B5EF4-FFF2-40B4-BE49-F238E27FC236}">
                <a16:creationId xmlns:a16="http://schemas.microsoft.com/office/drawing/2014/main" xmlns="" id="{B67BB4D8-5E66-C931-E0FE-376112D6F2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5256" y="3139063"/>
            <a:ext cx="2246744" cy="2144115"/>
          </a:xfrm>
          <a:prstGeom prst="rect">
            <a:avLst/>
          </a:prstGeom>
        </p:spPr>
      </p:pic>
      <p:pic>
        <p:nvPicPr>
          <p:cNvPr id="14" name="Image 13">
            <a:extLst>
              <a:ext uri="{FF2B5EF4-FFF2-40B4-BE49-F238E27FC236}">
                <a16:creationId xmlns:a16="http://schemas.microsoft.com/office/drawing/2014/main" xmlns="" id="{4D99EE17-3D04-900B-7B9C-4523E19E33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9864" y="1475068"/>
            <a:ext cx="2577711" cy="1933283"/>
          </a:xfrm>
          <a:prstGeom prst="rect">
            <a:avLst/>
          </a:prstGeom>
        </p:spPr>
      </p:pic>
    </p:spTree>
    <p:extLst>
      <p:ext uri="{BB962C8B-B14F-4D97-AF65-F5344CB8AC3E}">
        <p14:creationId xmlns:p14="http://schemas.microsoft.com/office/powerpoint/2010/main" val="68344996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45251" y="674255"/>
            <a:ext cx="8355768" cy="903836"/>
          </a:xfrm>
          <a:prstGeom prst="rect">
            <a:avLst/>
          </a:prstGeom>
        </p:spPr>
        <p:txBody>
          <a:bodyPr>
            <a:noAutofit/>
          </a:bodyPr>
          <a:lstStyle>
            <a:lvl1pPr defTabSz="850391">
              <a:defRPr sz="2418"/>
            </a:lvl1pPr>
          </a:lstStyle>
          <a:p>
            <a:r>
              <a:rPr lang="fr-FR" sz="3000" b="1" dirty="0" smtClean="0">
                <a:solidFill>
                  <a:srgbClr val="FFFF00"/>
                </a:solidFill>
                <a:effectLst>
                  <a:outerShdw blurRad="38100" dist="38100" dir="2700000" algn="tl">
                    <a:srgbClr val="000000">
                      <a:alpha val="43137"/>
                    </a:srgbClr>
                  </a:outerShdw>
                </a:effectLst>
              </a:rPr>
              <a:t>Communication: EPCBAD </a:t>
            </a:r>
            <a:r>
              <a:rPr lang="fr-FR" sz="3000" b="1" dirty="0" err="1" smtClean="0">
                <a:solidFill>
                  <a:srgbClr val="FFFF00"/>
                </a:solidFill>
                <a:effectLst>
                  <a:outerShdw blurRad="38100" dist="38100" dir="2700000" algn="tl">
                    <a:srgbClr val="000000">
                      <a:alpha val="43137"/>
                    </a:srgbClr>
                  </a:outerShdw>
                </a:effectLst>
              </a:rPr>
              <a:t>kalisport</a:t>
            </a:r>
            <a:r>
              <a:rPr lang="fr-FR" sz="3000" b="1" dirty="0" smtClean="0">
                <a:solidFill>
                  <a:srgbClr val="FFFF00"/>
                </a:solidFill>
                <a:effectLst>
                  <a:outerShdw blurRad="38100" dist="38100" dir="2700000" algn="tl">
                    <a:srgbClr val="000000">
                      <a:alpha val="43137"/>
                    </a:srgbClr>
                  </a:outerShdw>
                </a:effectLst>
              </a:rPr>
              <a:t>, site internet et outil de gestion collaborative </a:t>
            </a:r>
            <a:endParaRPr sz="3000" b="1" dirty="0">
              <a:solidFill>
                <a:srgbClr val="FFFF00"/>
              </a:solidFill>
              <a:effectLst>
                <a:outerShdw blurRad="38100" dist="38100" dir="2700000" algn="tl">
                  <a:srgbClr val="000000">
                    <a:alpha val="43137"/>
                  </a:srgbClr>
                </a:outerShdw>
              </a:effectLst>
            </a:endParaRPr>
          </a:p>
        </p:txBody>
      </p:sp>
      <p:sp>
        <p:nvSpPr>
          <p:cNvPr id="23" name="Poursuivre et développer l’organisation d’évènements">
            <a:extLst>
              <a:ext uri="{FF2B5EF4-FFF2-40B4-BE49-F238E27FC236}">
                <a16:creationId xmlns="" xmlns:a16="http://schemas.microsoft.com/office/drawing/2014/main" id="{8C1991AC-71D7-4064-B7EA-ABB3EC3034BA}"/>
              </a:ext>
            </a:extLst>
          </p:cNvPr>
          <p:cNvSpPr/>
          <p:nvPr/>
        </p:nvSpPr>
        <p:spPr>
          <a:xfrm>
            <a:off x="718798" y="1837671"/>
            <a:ext cx="5499408" cy="648536"/>
          </a:xfrm>
          <a:prstGeom prst="roundRect">
            <a:avLst>
              <a:gd name="adj" fmla="val 39031"/>
            </a:avLst>
          </a:prstGeom>
          <a:solidFill>
            <a:schemeClr val="tx1">
              <a:alpha val="75000"/>
            </a:schemeClr>
          </a:solidFill>
          <a:ln w="12700">
            <a:solidFill>
              <a:schemeClr val="accent1">
                <a:alpha val="7510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rIns="45719" anchor="ctr"/>
          <a:lstStyle/>
          <a:p>
            <a:pPr marL="0" lvl="1" algn="ctr">
              <a:spcBef>
                <a:spcPts val="600"/>
              </a:spcBef>
              <a:defRPr sz="1200"/>
            </a:pPr>
            <a:r>
              <a:rPr lang="fr-FR" sz="2100" b="1" dirty="0">
                <a:solidFill>
                  <a:schemeClr val="bg1"/>
                </a:solidFill>
              </a:rPr>
              <a:t>Un outil de </a:t>
            </a:r>
            <a:r>
              <a:rPr lang="fr-FR" sz="2100" b="1" dirty="0" smtClean="0">
                <a:solidFill>
                  <a:schemeClr val="bg1"/>
                </a:solidFill>
              </a:rPr>
              <a:t>communication, visible de l’extérieur et au service de nos adhérents</a:t>
            </a:r>
            <a:endParaRPr lang="fr-FR" sz="2100" b="1" dirty="0">
              <a:solidFill>
                <a:schemeClr val="bg1"/>
              </a:solidFill>
            </a:endParaRPr>
          </a:p>
        </p:txBody>
      </p:sp>
      <p:sp>
        <p:nvSpPr>
          <p:cNvPr id="24" name="Poursuivre et développer l’organisation d’évènements">
            <a:extLst>
              <a:ext uri="{FF2B5EF4-FFF2-40B4-BE49-F238E27FC236}">
                <a16:creationId xmlns="" xmlns:a16="http://schemas.microsoft.com/office/drawing/2014/main" id="{F2825559-1EC6-4212-8155-B1F7613D9B7E}"/>
              </a:ext>
            </a:extLst>
          </p:cNvPr>
          <p:cNvSpPr/>
          <p:nvPr/>
        </p:nvSpPr>
        <p:spPr>
          <a:xfrm>
            <a:off x="7376896" y="1810239"/>
            <a:ext cx="3776265" cy="698172"/>
          </a:xfrm>
          <a:prstGeom prst="roundRect">
            <a:avLst>
              <a:gd name="adj" fmla="val 39031"/>
            </a:avLst>
          </a:prstGeom>
          <a:solidFill>
            <a:schemeClr val="tx1">
              <a:alpha val="75000"/>
            </a:schemeClr>
          </a:solidFill>
          <a:ln w="12700">
            <a:solidFill>
              <a:schemeClr val="accent1">
                <a:alpha val="7510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rIns="45719" anchor="ctr"/>
          <a:lstStyle/>
          <a:p>
            <a:pPr marL="0" lvl="1" algn="ctr">
              <a:spcBef>
                <a:spcPts val="600"/>
              </a:spcBef>
              <a:defRPr sz="1200"/>
            </a:pPr>
            <a:r>
              <a:rPr lang="fr-FR" sz="2000" b="1" dirty="0">
                <a:solidFill>
                  <a:schemeClr val="bg1"/>
                </a:solidFill>
              </a:rPr>
              <a:t>Les </a:t>
            </a:r>
            <a:r>
              <a:rPr lang="fr-FR" sz="2000" b="1" dirty="0" smtClean="0">
                <a:solidFill>
                  <a:schemeClr val="bg1"/>
                </a:solidFill>
              </a:rPr>
              <a:t>chiffrés clés</a:t>
            </a:r>
            <a:endParaRPr lang="fr-FR" sz="2000" b="1" dirty="0">
              <a:solidFill>
                <a:schemeClr val="bg1"/>
              </a:solidFill>
            </a:endParaRPr>
          </a:p>
        </p:txBody>
      </p:sp>
      <p:pic>
        <p:nvPicPr>
          <p:cNvPr id="25" name="Image 24"/>
          <p:cNvPicPr>
            <a:picLocks noChangeAspect="1"/>
          </p:cNvPicPr>
          <p:nvPr/>
        </p:nvPicPr>
        <p:blipFill>
          <a:blip r:embed="rId7"/>
          <a:stretch>
            <a:fillRect/>
          </a:stretch>
        </p:blipFill>
        <p:spPr>
          <a:xfrm>
            <a:off x="978408" y="2598610"/>
            <a:ext cx="5102352" cy="2870073"/>
          </a:xfrm>
          <a:prstGeom prst="rect">
            <a:avLst/>
          </a:prstGeom>
        </p:spPr>
      </p:pic>
      <p:pic>
        <p:nvPicPr>
          <p:cNvPr id="26" name="Image 25"/>
          <p:cNvPicPr>
            <a:picLocks noChangeAspect="1"/>
          </p:cNvPicPr>
          <p:nvPr/>
        </p:nvPicPr>
        <p:blipFill>
          <a:blip r:embed="rId8"/>
          <a:stretch>
            <a:fillRect/>
          </a:stretch>
        </p:blipFill>
        <p:spPr>
          <a:xfrm>
            <a:off x="6702552" y="2615184"/>
            <a:ext cx="5023104" cy="2825496"/>
          </a:xfrm>
          <a:prstGeom prst="rect">
            <a:avLst/>
          </a:prstGeom>
        </p:spPr>
      </p:pic>
      <p:sp>
        <p:nvSpPr>
          <p:cNvPr id="27" name="Poursuivre et développer l’organisation d’évènements">
            <a:extLst>
              <a:ext uri="{FF2B5EF4-FFF2-40B4-BE49-F238E27FC236}">
                <a16:creationId xmlns="" xmlns:a16="http://schemas.microsoft.com/office/drawing/2014/main" id="{C454A2F5-52AF-41B9-BA23-0F3FBF9031B1}"/>
              </a:ext>
            </a:extLst>
          </p:cNvPr>
          <p:cNvSpPr/>
          <p:nvPr/>
        </p:nvSpPr>
        <p:spPr>
          <a:xfrm>
            <a:off x="979056" y="5655042"/>
            <a:ext cx="10880436" cy="591859"/>
          </a:xfrm>
          <a:prstGeom prst="roundRect">
            <a:avLst>
              <a:gd name="adj" fmla="val 39031"/>
            </a:avLst>
          </a:prstGeom>
          <a:solidFill>
            <a:schemeClr val="tx1">
              <a:alpha val="75000"/>
            </a:schemeClr>
          </a:solidFill>
          <a:ln w="12700">
            <a:solidFill>
              <a:schemeClr val="accent1">
                <a:alpha val="75102"/>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rIns="45719" anchor="ctr"/>
          <a:lstStyle/>
          <a:p>
            <a:pPr marL="0" lvl="1" algn="ctr">
              <a:spcBef>
                <a:spcPts val="600"/>
              </a:spcBef>
              <a:defRPr sz="1200"/>
            </a:pPr>
            <a:r>
              <a:rPr lang="fr-FR" sz="2000" dirty="0" smtClean="0">
                <a:solidFill>
                  <a:schemeClr val="bg1"/>
                </a:solidFill>
              </a:rPr>
              <a:t>Un </a:t>
            </a:r>
            <a:r>
              <a:rPr lang="fr-FR" sz="2000" dirty="0">
                <a:solidFill>
                  <a:schemeClr val="bg1"/>
                </a:solidFill>
              </a:rPr>
              <a:t>site internet </a:t>
            </a:r>
            <a:r>
              <a:rPr lang="fr-FR" sz="2000" dirty="0" smtClean="0">
                <a:solidFill>
                  <a:schemeClr val="bg1"/>
                </a:solidFill>
              </a:rPr>
              <a:t>avec un espace </a:t>
            </a:r>
            <a:r>
              <a:rPr lang="fr-FR" sz="2000" dirty="0">
                <a:solidFill>
                  <a:schemeClr val="bg1"/>
                </a:solidFill>
              </a:rPr>
              <a:t>partenaires/sponsors, </a:t>
            </a:r>
            <a:r>
              <a:rPr lang="fr-FR" sz="2000" dirty="0" smtClean="0">
                <a:solidFill>
                  <a:schemeClr val="bg1"/>
                </a:solidFill>
              </a:rPr>
              <a:t>une boutique... avec un accès personnalisé pour nos adhérents, des newsletters en plus d’un outil de gestion administrative et comptable</a:t>
            </a:r>
            <a:endParaRPr lang="fr-FR" sz="2000" dirty="0">
              <a:solidFill>
                <a:schemeClr val="bg1"/>
              </a:solidFill>
            </a:endParaRPr>
          </a:p>
        </p:txBody>
      </p:sp>
      <p:pic>
        <p:nvPicPr>
          <p:cNvPr id="28" name="Imag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8813" y="646547"/>
            <a:ext cx="829157" cy="802410"/>
          </a:xfrm>
          <a:prstGeom prst="rect">
            <a:avLst/>
          </a:prstGeom>
        </p:spPr>
      </p:pic>
      <p:sp>
        <p:nvSpPr>
          <p:cNvPr id="20"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1" name="Imag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3679" y="120073"/>
            <a:ext cx="1434974" cy="1378849"/>
          </a:xfrm>
          <a:prstGeom prst="rect">
            <a:avLst/>
          </a:prstGeom>
        </p:spPr>
      </p:pic>
    </p:spTree>
    <p:extLst>
      <p:ext uri="{BB962C8B-B14F-4D97-AF65-F5344CB8AC3E}">
        <p14:creationId xmlns:p14="http://schemas.microsoft.com/office/powerpoint/2010/main" val="5870672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6" name="Titre 1"/>
          <p:cNvSpPr txBox="1">
            <a:spLocks noGrp="1"/>
          </p:cNvSpPr>
          <p:nvPr>
            <p:ph type="title"/>
          </p:nvPr>
        </p:nvSpPr>
        <p:spPr>
          <a:xfrm>
            <a:off x="907473" y="786325"/>
            <a:ext cx="9180116" cy="459477"/>
          </a:xfrm>
          <a:prstGeom prst="rect">
            <a:avLst/>
          </a:prstGeom>
        </p:spPr>
        <p:txBody>
          <a:bodyPr>
            <a:noAutofit/>
          </a:bodyPr>
          <a:lstStyle>
            <a:lvl1pPr defTabSz="850391">
              <a:defRPr sz="2418"/>
            </a:lvl1pPr>
          </a:lstStyle>
          <a:p>
            <a:r>
              <a:rPr lang="fr-FR" sz="2600" b="1" dirty="0" smtClean="0">
                <a:solidFill>
                  <a:srgbClr val="FFFF00"/>
                </a:solidFill>
                <a:effectLst>
                  <a:outerShdw blurRad="38100" dist="38100" dir="2700000" algn="tl">
                    <a:srgbClr val="000000">
                      <a:alpha val="43137"/>
                    </a:srgbClr>
                  </a:outerShdw>
                </a:effectLst>
              </a:rPr>
              <a:t>Communication: </a:t>
            </a:r>
            <a:r>
              <a:rPr lang="fr-FR" sz="2600" b="1" dirty="0">
                <a:solidFill>
                  <a:srgbClr val="FFFF00"/>
                </a:solidFill>
                <a:effectLst>
                  <a:outerShdw blurRad="38100" dist="38100" dir="2700000" algn="tl">
                    <a:srgbClr val="000000">
                      <a:alpha val="43137"/>
                    </a:srgbClr>
                  </a:outerShdw>
                </a:effectLst>
              </a:rPr>
              <a:t>l</a:t>
            </a:r>
            <a:r>
              <a:rPr sz="2600" b="1" dirty="0" smtClean="0">
                <a:solidFill>
                  <a:srgbClr val="FFFF00"/>
                </a:solidFill>
                <a:effectLst>
                  <a:outerShdw blurRad="38100" dist="38100" dir="2700000" algn="tl">
                    <a:srgbClr val="000000">
                      <a:alpha val="43137"/>
                    </a:srgbClr>
                  </a:outerShdw>
                </a:effectLst>
              </a:rPr>
              <a:t>e </a:t>
            </a:r>
            <a:r>
              <a:rPr sz="2600" b="1" dirty="0" err="1" smtClean="0">
                <a:solidFill>
                  <a:srgbClr val="FFFF00"/>
                </a:solidFill>
                <a:effectLst>
                  <a:outerShdw blurRad="38100" dist="38100" dir="2700000" algn="tl">
                    <a:srgbClr val="000000">
                      <a:alpha val="43137"/>
                    </a:srgbClr>
                  </a:outerShdw>
                </a:effectLst>
              </a:rPr>
              <a:t>succès</a:t>
            </a:r>
            <a:r>
              <a:rPr sz="2600" b="1" dirty="0" smtClean="0">
                <a:solidFill>
                  <a:srgbClr val="FFFF00"/>
                </a:solidFill>
                <a:effectLst>
                  <a:outerShdw blurRad="38100" dist="38100" dir="2700000" algn="tl">
                    <a:srgbClr val="000000">
                      <a:alpha val="43137"/>
                    </a:srgbClr>
                  </a:outerShdw>
                </a:effectLst>
              </a:rPr>
              <a:t> du </a:t>
            </a:r>
            <a:r>
              <a:rPr sz="2600" b="1" dirty="0" err="1" smtClean="0">
                <a:solidFill>
                  <a:srgbClr val="FFFF00"/>
                </a:solidFill>
                <a:effectLst>
                  <a:outerShdw blurRad="38100" dist="38100" dir="2700000" algn="tl">
                    <a:srgbClr val="000000">
                      <a:alpha val="43137"/>
                    </a:srgbClr>
                  </a:outerShdw>
                </a:effectLst>
              </a:rPr>
              <a:t>compte</a:t>
            </a:r>
            <a:r>
              <a:rPr sz="2600" b="1" dirty="0" smtClean="0">
                <a:solidFill>
                  <a:srgbClr val="FFFF00"/>
                </a:solidFill>
                <a:effectLst>
                  <a:outerShdw blurRad="38100" dist="38100" dir="2700000" algn="tl">
                    <a:srgbClr val="000000">
                      <a:alpha val="43137"/>
                    </a:srgbClr>
                  </a:outerShdw>
                </a:effectLst>
              </a:rPr>
              <a:t> Facebook</a:t>
            </a:r>
            <a:r>
              <a:rPr lang="fr-FR" sz="2600" b="1" dirty="0" smtClean="0">
                <a:solidFill>
                  <a:srgbClr val="FFFF00"/>
                </a:solidFill>
                <a:effectLst>
                  <a:outerShdw blurRad="38100" dist="38100" dir="2700000" algn="tl">
                    <a:srgbClr val="000000">
                      <a:alpha val="43137"/>
                    </a:srgbClr>
                  </a:outerShdw>
                </a:effectLst>
              </a:rPr>
              <a:t> ELS/EPCBAD</a:t>
            </a:r>
            <a:endParaRPr sz="2600" b="1" dirty="0">
              <a:solidFill>
                <a:srgbClr val="FFFF00"/>
              </a:solidFill>
              <a:effectLst>
                <a:outerShdw blurRad="38100" dist="38100" dir="2700000" algn="tl">
                  <a:srgbClr val="000000">
                    <a:alpha val="43137"/>
                  </a:srgbClr>
                </a:outerShdw>
              </a:effectLst>
            </a:endParaRPr>
          </a:p>
        </p:txBody>
      </p:sp>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pic>
        <p:nvPicPr>
          <p:cNvPr id="21" name="Image 20"/>
          <p:cNvPicPr>
            <a:picLocks noChangeAspect="1"/>
          </p:cNvPicPr>
          <p:nvPr/>
        </p:nvPicPr>
        <p:blipFill>
          <a:blip r:embed="rId7"/>
          <a:stretch>
            <a:fillRect/>
          </a:stretch>
        </p:blipFill>
        <p:spPr>
          <a:xfrm>
            <a:off x="8614858" y="1960880"/>
            <a:ext cx="3522429" cy="3769361"/>
          </a:xfrm>
          <a:prstGeom prst="rect">
            <a:avLst/>
          </a:prstGeom>
        </p:spPr>
      </p:pic>
      <p:pic>
        <p:nvPicPr>
          <p:cNvPr id="2" name="Image 1"/>
          <p:cNvPicPr>
            <a:picLocks noChangeAspect="1"/>
          </p:cNvPicPr>
          <p:nvPr/>
        </p:nvPicPr>
        <p:blipFill>
          <a:blip r:embed="rId8"/>
          <a:stretch>
            <a:fillRect/>
          </a:stretch>
        </p:blipFill>
        <p:spPr>
          <a:xfrm>
            <a:off x="5792646" y="1933999"/>
            <a:ext cx="2558874" cy="3796264"/>
          </a:xfrm>
          <a:prstGeom prst="rect">
            <a:avLst/>
          </a:prstGeom>
        </p:spPr>
      </p:pic>
      <p:sp>
        <p:nvSpPr>
          <p:cNvPr id="23" name="Espace réservé du contenu 2"/>
          <p:cNvSpPr txBox="1">
            <a:spLocks/>
          </p:cNvSpPr>
          <p:nvPr/>
        </p:nvSpPr>
        <p:spPr>
          <a:xfrm>
            <a:off x="249382" y="1863897"/>
            <a:ext cx="5366325" cy="4112029"/>
          </a:xfrm>
          <a:prstGeom prst="rect">
            <a:avLst/>
          </a:prstGeom>
          <a:solidFill>
            <a:schemeClr val="tx1">
              <a:alpha val="40000"/>
            </a:schemeClr>
          </a:solidFill>
        </p:spPr>
        <p:txBody>
          <a:bodyPr vert="horz" lIns="360000" tIns="45720" rIns="36000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fr-FR" sz="2400" dirty="0" smtClean="0">
                <a:solidFill>
                  <a:schemeClr val="bg1"/>
                </a:solidFill>
              </a:rPr>
              <a:t>- Un outil complémentaire à </a:t>
            </a:r>
            <a:r>
              <a:rPr lang="fr-FR" sz="2400" dirty="0" err="1" smtClean="0">
                <a:solidFill>
                  <a:schemeClr val="bg1"/>
                </a:solidFill>
              </a:rPr>
              <a:t>Kalisport</a:t>
            </a:r>
            <a:r>
              <a:rPr lang="fr-FR" sz="2400" dirty="0" smtClean="0">
                <a:solidFill>
                  <a:schemeClr val="bg1"/>
                </a:solidFill>
              </a:rPr>
              <a:t> en matière de communication pour nos adhérents (annulation des séances, calendrier mensuel,  évènements et résultats, prévention </a:t>
            </a:r>
            <a:r>
              <a:rPr lang="fr-FR" sz="2400" dirty="0" err="1" smtClean="0">
                <a:solidFill>
                  <a:schemeClr val="bg1"/>
                </a:solidFill>
              </a:rPr>
              <a:t>covid</a:t>
            </a:r>
            <a:r>
              <a:rPr lang="fr-FR" sz="2400" dirty="0" smtClean="0">
                <a:solidFill>
                  <a:schemeClr val="bg1"/>
                </a:solidFill>
              </a:rPr>
              <a:t>…) et de « prospects » éventuels</a:t>
            </a:r>
          </a:p>
          <a:p>
            <a:pPr algn="just"/>
            <a:r>
              <a:rPr lang="fr-FR" sz="2400" dirty="0" smtClean="0">
                <a:solidFill>
                  <a:schemeClr val="bg1"/>
                </a:solidFill>
              </a:rPr>
              <a:t>- un outil interactif permettant des publications, des articles photos, et des commentaires </a:t>
            </a:r>
          </a:p>
          <a:p>
            <a:pPr algn="just"/>
            <a:r>
              <a:rPr lang="fr-FR" sz="2400" dirty="0" smtClean="0">
                <a:solidFill>
                  <a:schemeClr val="bg1"/>
                </a:solidFill>
              </a:rPr>
              <a:t>- un réseau social largement utilisé et ouvert à un grand public et particulièrement dynamique lors de publications de photo</a:t>
            </a:r>
          </a:p>
          <a:p>
            <a:pPr marL="0" indent="0" algn="just">
              <a:buFont typeface="Calibri" panose="020F0502020204030204" pitchFamily="34" charset="0"/>
              <a:buNone/>
            </a:pPr>
            <a:r>
              <a:rPr lang="fr-FR" sz="2400" dirty="0" smtClean="0">
                <a:solidFill>
                  <a:schemeClr val="bg1"/>
                </a:solidFill>
              </a:rPr>
              <a:t>Avec ces maj permanentes, le compte ELS/EPCBAD, par ses résultats, démontre une fois de plus qu’il constitue un atout incontournable en matière de communication</a:t>
            </a:r>
          </a:p>
          <a:p>
            <a:pPr marL="0" indent="0" algn="ctr">
              <a:buNone/>
            </a:pPr>
            <a:r>
              <a:rPr lang="fr-FR" sz="2400" b="1" dirty="0" smtClean="0">
                <a:solidFill>
                  <a:schemeClr val="bg1"/>
                </a:solidFill>
              </a:rPr>
              <a:t>357 </a:t>
            </a:r>
            <a:r>
              <a:rPr lang="fr-FR" sz="2400" b="1" dirty="0" err="1">
                <a:solidFill>
                  <a:schemeClr val="bg1"/>
                </a:solidFill>
              </a:rPr>
              <a:t>followers</a:t>
            </a:r>
            <a:r>
              <a:rPr lang="fr-FR" sz="2400" b="1" dirty="0">
                <a:solidFill>
                  <a:schemeClr val="bg1"/>
                </a:solidFill>
              </a:rPr>
              <a:t> au </a:t>
            </a:r>
            <a:r>
              <a:rPr lang="fr-FR" sz="2400" b="1" dirty="0" smtClean="0">
                <a:solidFill>
                  <a:schemeClr val="bg1"/>
                </a:solidFill>
              </a:rPr>
              <a:t>18/06/2024</a:t>
            </a:r>
            <a:endParaRPr lang="fr-FR" sz="2400" b="1" dirty="0">
              <a:solidFill>
                <a:schemeClr val="bg1"/>
              </a:solidFill>
            </a:endParaRPr>
          </a:p>
          <a:p>
            <a:pPr marL="0" indent="0" algn="just">
              <a:buFont typeface="Calibri" panose="020F0502020204030204" pitchFamily="34" charset="0"/>
              <a:buNone/>
            </a:pPr>
            <a:endParaRPr lang="fr-FR" dirty="0" smtClean="0">
              <a:solidFill>
                <a:schemeClr val="bg1"/>
              </a:solidFill>
            </a:endParaRPr>
          </a:p>
        </p:txBody>
      </p:sp>
      <p:pic>
        <p:nvPicPr>
          <p:cNvPr id="19" name="Picture 2" descr="Résultat d’images pour face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1337" y="407483"/>
            <a:ext cx="1134989" cy="1134989"/>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67497" y="221672"/>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17448" y="1069594"/>
            <a:ext cx="9180513" cy="460375"/>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Un projet ambitieux mais réaliste avec la participation de </a:t>
            </a:r>
            <a:r>
              <a:rPr lang="fr-FR" sz="2200" b="1" dirty="0" smtClean="0">
                <a:solidFill>
                  <a:srgbClr val="FFFF00"/>
                </a:solidFill>
                <a:effectLst>
                  <a:outerShdw blurRad="38100" dist="38100" dir="2700000" algn="tl">
                    <a:srgbClr val="000000">
                      <a:alpha val="43137"/>
                    </a:srgbClr>
                  </a:outerShdw>
                </a:effectLst>
              </a:rPr>
              <a:t>tous</a:t>
            </a:r>
            <a:endParaRPr lang="fr-FR" sz="2200" b="1" dirty="0">
              <a:solidFill>
                <a:srgbClr val="FFFF00"/>
              </a:solidFill>
              <a:effectLst>
                <a:outerShdw blurRad="38100" dist="38100" dir="2700000" algn="tl">
                  <a:srgbClr val="000000">
                    <a:alpha val="43137"/>
                  </a:srgbClr>
                </a:outerShdw>
              </a:effectLst>
            </a:endParaRPr>
          </a:p>
        </p:txBody>
      </p:sp>
      <p:sp>
        <p:nvSpPr>
          <p:cNvPr id="19" name="Espace réservé du contenu 2"/>
          <p:cNvSpPr txBox="1">
            <a:spLocks/>
          </p:cNvSpPr>
          <p:nvPr/>
        </p:nvSpPr>
        <p:spPr>
          <a:xfrm>
            <a:off x="193185" y="1799618"/>
            <a:ext cx="11912113" cy="4330728"/>
          </a:xfrm>
          <a:prstGeom prst="rect">
            <a:avLst/>
          </a:prstGeom>
          <a:solidFill>
            <a:schemeClr val="tx1">
              <a:alpha val="40000"/>
            </a:schemeClr>
          </a:solidFill>
        </p:spPr>
        <p:txBody>
          <a:bodyPr vert="horz" lIns="360000" tIns="45720" rIns="36000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fr-FR" dirty="0" smtClean="0">
              <a:solidFill>
                <a:schemeClr val="bg1"/>
              </a:solidFill>
            </a:endParaRPr>
          </a:p>
          <a:p>
            <a:pPr algn="just">
              <a:spcBef>
                <a:spcPts val="600"/>
              </a:spcBef>
              <a:spcAft>
                <a:spcPts val="600"/>
              </a:spcAft>
            </a:pPr>
            <a:r>
              <a:rPr lang="fr-FR" sz="2400" dirty="0" smtClean="0">
                <a:solidFill>
                  <a:schemeClr val="bg1"/>
                </a:solidFill>
              </a:rPr>
              <a:t>En 2020, en plein </a:t>
            </a:r>
            <a:r>
              <a:rPr lang="fr-FR" sz="2400" dirty="0" err="1" smtClean="0">
                <a:solidFill>
                  <a:schemeClr val="bg1"/>
                </a:solidFill>
              </a:rPr>
              <a:t>covid</a:t>
            </a:r>
            <a:r>
              <a:rPr lang="fr-FR" sz="2400" dirty="0" smtClean="0">
                <a:solidFill>
                  <a:schemeClr val="bg1"/>
                </a:solidFill>
              </a:rPr>
              <a:t>, nous avons mené une réflexion sur la dimension que nous souhaiterions donner au club à horizon 5 ans:</a:t>
            </a:r>
          </a:p>
          <a:p>
            <a:pPr algn="just">
              <a:spcAft>
                <a:spcPts val="1200"/>
              </a:spcAft>
            </a:pPr>
            <a:r>
              <a:rPr lang="fr-FR" sz="2300" b="1" dirty="0" smtClean="0">
                <a:solidFill>
                  <a:schemeClr val="bg1"/>
                </a:solidFill>
              </a:rPr>
              <a:t>« LE CLUB DE REFERENCE DU BASSIN DIEPPOIS PAR SA STRUCTURE, SA TAILLE ET SON FONCTIONNEMENT, SES RESULTATS SPORTIFS, SA FILIERE DE FORMATION DES JEUNES, LA QUALITE DE SES ENCADRANTS, SA VISIBILITE ET SON DYNAMISME TOUT EN CONSERVANT SES VALEURS QUI LE CARACTERISENT » </a:t>
            </a:r>
          </a:p>
          <a:p>
            <a:pPr algn="just">
              <a:spcAft>
                <a:spcPts val="600"/>
              </a:spcAft>
            </a:pPr>
            <a:r>
              <a:rPr lang="fr-FR" sz="2400" dirty="0" smtClean="0">
                <a:solidFill>
                  <a:schemeClr val="bg1"/>
                </a:solidFill>
              </a:rPr>
              <a:t>5 AXES PRINCIPAUX DE TRAVAIL:</a:t>
            </a:r>
          </a:p>
          <a:p>
            <a:pPr marL="201168" lvl="1" indent="0" algn="just">
              <a:buFont typeface="Calibri" pitchFamily="34" charset="0"/>
              <a:buNone/>
            </a:pPr>
            <a:r>
              <a:rPr lang="fr-FR" sz="2400" dirty="0" smtClean="0">
                <a:solidFill>
                  <a:schemeClr val="bg1"/>
                </a:solidFill>
              </a:rPr>
              <a:t>1. Structurer l’organisation du bureau par commission et développer la licenciation (effectif)</a:t>
            </a:r>
          </a:p>
          <a:p>
            <a:pPr marL="201168" lvl="1" indent="0" algn="just">
              <a:buFont typeface="Calibri" pitchFamily="34" charset="0"/>
              <a:buNone/>
            </a:pPr>
            <a:r>
              <a:rPr lang="fr-FR" sz="2400" dirty="0" smtClean="0">
                <a:solidFill>
                  <a:schemeClr val="bg1"/>
                </a:solidFill>
              </a:rPr>
              <a:t>2. Accentuer notre présence et poursuivre notre progression en compétition pour les adultes (IC, championnat, tournoi…) et sur les circuits départementaux voire régionaux pour les jeunes.</a:t>
            </a:r>
          </a:p>
          <a:p>
            <a:pPr marL="201168" lvl="1" indent="0" algn="just">
              <a:buFont typeface="Calibri" pitchFamily="34" charset="0"/>
              <a:buNone/>
            </a:pPr>
            <a:r>
              <a:rPr lang="fr-FR" sz="2400" dirty="0" smtClean="0">
                <a:solidFill>
                  <a:schemeClr val="bg1"/>
                </a:solidFill>
              </a:rPr>
              <a:t>3. Organiser une filière pérenne de formation et un suivi des jeunes du plus jeune âge jusqu’à la catégorie adulte</a:t>
            </a:r>
          </a:p>
          <a:p>
            <a:pPr marL="201168" lvl="1" indent="0" algn="just">
              <a:buFont typeface="Calibri" pitchFamily="34" charset="0"/>
              <a:buNone/>
            </a:pPr>
            <a:r>
              <a:rPr lang="fr-FR" sz="2400" dirty="0" smtClean="0">
                <a:solidFill>
                  <a:schemeClr val="bg1"/>
                </a:solidFill>
              </a:rPr>
              <a:t>4. Poursuivre et valider les formations fédérales tant pour les officiels techniques (GEO, JA, A) que les encadrants « filière entrainement ou animation »</a:t>
            </a:r>
          </a:p>
          <a:p>
            <a:pPr marL="201168" lvl="1" indent="0" algn="just">
              <a:buFont typeface="Calibri" pitchFamily="34" charset="0"/>
              <a:buNone/>
            </a:pPr>
            <a:r>
              <a:rPr lang="fr-FR" sz="2400" dirty="0" smtClean="0">
                <a:solidFill>
                  <a:schemeClr val="bg1"/>
                </a:solidFill>
              </a:rPr>
              <a:t>5. Développer notre visibilité par des outils de communication (</a:t>
            </a:r>
            <a:r>
              <a:rPr lang="fr-FR" sz="2400" dirty="0" err="1" smtClean="0">
                <a:solidFill>
                  <a:schemeClr val="bg1"/>
                </a:solidFill>
              </a:rPr>
              <a:t>facebook</a:t>
            </a:r>
            <a:r>
              <a:rPr lang="fr-FR" sz="2400" dirty="0" smtClean="0">
                <a:solidFill>
                  <a:schemeClr val="bg1"/>
                </a:solidFill>
              </a:rPr>
              <a:t>, site internet, presse), par notre présence active à des manifestations (journée découverte, démonstration, compétition…), par nos partenaires, ainsi qu’en accédant et en touchant tous les milieux (scolaire, professionnel, handicap…)</a:t>
            </a:r>
          </a:p>
        </p:txBody>
      </p:sp>
      <p:sp>
        <p:nvSpPr>
          <p:cNvPr id="1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5279" y="157018"/>
            <a:ext cx="1434974" cy="1378849"/>
          </a:xfrm>
          <a:prstGeom prst="rect">
            <a:avLst/>
          </a:prstGeom>
        </p:spPr>
      </p:pic>
    </p:spTree>
    <p:extLst>
      <p:ext uri="{BB962C8B-B14F-4D97-AF65-F5344CB8AC3E}">
        <p14:creationId xmlns:p14="http://schemas.microsoft.com/office/powerpoint/2010/main" val="160786727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81456" y="841248"/>
            <a:ext cx="9180513" cy="813816"/>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Axe 1: structurer l’organisation et développer notre </a:t>
            </a:r>
            <a:r>
              <a:rPr lang="fr-FR" sz="2200" b="1" dirty="0" smtClean="0">
                <a:solidFill>
                  <a:srgbClr val="FFFF00"/>
                </a:solidFill>
                <a:effectLst>
                  <a:outerShdw blurRad="38100" dist="38100" dir="2700000" algn="tl">
                    <a:srgbClr val="000000">
                      <a:alpha val="43137"/>
                    </a:srgbClr>
                  </a:outerShdw>
                </a:effectLst>
              </a:rPr>
              <a:t>club</a:t>
            </a:r>
            <a:endParaRPr lang="fr-FR" sz="2200" b="1" dirty="0">
              <a:solidFill>
                <a:srgbClr val="FFFF00"/>
              </a:solidFill>
              <a:effectLst>
                <a:outerShdw blurRad="38100" dist="38100" dir="2700000" algn="tl">
                  <a:srgbClr val="000000">
                    <a:alpha val="43137"/>
                  </a:srgbClr>
                </a:outerShdw>
              </a:effectLst>
            </a:endParaRPr>
          </a:p>
        </p:txBody>
      </p:sp>
      <p:sp>
        <p:nvSpPr>
          <p:cNvPr id="14" name="Espace réservé du contenu 2"/>
          <p:cNvSpPr txBox="1">
            <a:spLocks/>
          </p:cNvSpPr>
          <p:nvPr/>
        </p:nvSpPr>
        <p:spPr>
          <a:xfrm>
            <a:off x="389106" y="2023354"/>
            <a:ext cx="11245175" cy="3813242"/>
          </a:xfrm>
          <a:prstGeom prst="rect">
            <a:avLst/>
          </a:prstGeom>
          <a:solidFill>
            <a:schemeClr val="tx1">
              <a:alpha val="40000"/>
            </a:schemeClr>
          </a:solidFill>
        </p:spPr>
        <p:txBody>
          <a:bodyPr vert="horz" lIns="360000" tIns="45720" rIns="36000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spcBef>
                <a:spcPts val="2400"/>
              </a:spcBef>
              <a:buFont typeface="Arial" panose="020B0604020202020204" pitchFamily="34" charset="0"/>
              <a:buChar char="•"/>
            </a:pPr>
            <a:r>
              <a:rPr lang="fr-FR" smtClean="0">
                <a:solidFill>
                  <a:schemeClr val="bg1"/>
                </a:solidFill>
                <a:latin typeface="Calibri" panose="020F0502020204030204" pitchFamily="34" charset="0"/>
              </a:rPr>
              <a:t> Renforcement progressive de l’équipe du bureau (appel aux bénévoles) en confiant des missions aux membres en tenant compte des compétences, des disponibilités et des envies d’engagement de chacun</a:t>
            </a:r>
          </a:p>
          <a:p>
            <a:pPr algn="just">
              <a:buFont typeface="Arial" panose="020B0604020202020204" pitchFamily="34" charset="0"/>
              <a:buChar char="•"/>
            </a:pPr>
            <a:r>
              <a:rPr lang="fr-FR" smtClean="0">
                <a:solidFill>
                  <a:schemeClr val="bg1"/>
                </a:solidFill>
                <a:latin typeface="Calibri" panose="020F0502020204030204" pitchFamily="34" charset="0"/>
              </a:rPr>
              <a:t> Organiser le bureau en commission</a:t>
            </a:r>
          </a:p>
          <a:p>
            <a:pPr algn="just">
              <a:buFont typeface="Arial" panose="020B0604020202020204" pitchFamily="34" charset="0"/>
              <a:buChar char="•"/>
            </a:pPr>
            <a:r>
              <a:rPr lang="fr-FR" smtClean="0">
                <a:solidFill>
                  <a:schemeClr val="bg1"/>
                </a:solidFill>
                <a:latin typeface="Calibri" panose="020F0502020204030204" pitchFamily="34" charset="0"/>
              </a:rPr>
              <a:t> Développer la licenciation (effectif) en:</a:t>
            </a:r>
          </a:p>
          <a:p>
            <a:pPr marL="0" indent="0" algn="just">
              <a:buFont typeface="Calibri" panose="020F0502020204030204" pitchFamily="34" charset="0"/>
              <a:buNone/>
            </a:pPr>
            <a:r>
              <a:rPr lang="fr-FR" smtClean="0">
                <a:solidFill>
                  <a:schemeClr val="bg1"/>
                </a:solidFill>
              </a:rPr>
              <a:t>	- poursuivant le principe de parrainage mise en place l’année dernière</a:t>
            </a:r>
          </a:p>
          <a:p>
            <a:pPr marL="0" indent="0" algn="just">
              <a:buFont typeface="Calibri" panose="020F0502020204030204" pitchFamily="34" charset="0"/>
              <a:buNone/>
            </a:pPr>
            <a:r>
              <a:rPr lang="fr-FR" smtClean="0">
                <a:solidFill>
                  <a:schemeClr val="bg1"/>
                </a:solidFill>
              </a:rPr>
              <a:t>	- poursuivant notre participation aux dispositifs « Atouts Normandie », « Pass’jeunes 76 » organisés respectivement par la région Normandie et le département Seine Maritime et souscrire au dispositif de la « carte passerelle »</a:t>
            </a:r>
          </a:p>
          <a:p>
            <a:pPr marL="0" indent="0" algn="just">
              <a:buFont typeface="Calibri" panose="020F0502020204030204" pitchFamily="34" charset="0"/>
              <a:buNone/>
            </a:pPr>
            <a:r>
              <a:rPr lang="fr-FR" smtClean="0">
                <a:solidFill>
                  <a:schemeClr val="bg1"/>
                </a:solidFill>
              </a:rPr>
              <a:t>	- en approchant et en créant du lien avec les établissements scolaires </a:t>
            </a:r>
          </a:p>
          <a:p>
            <a:pPr marL="0" indent="0" algn="just">
              <a:buFont typeface="Calibri" panose="020F0502020204030204" pitchFamily="34" charset="0"/>
              <a:buNone/>
            </a:pPr>
            <a:r>
              <a:rPr lang="fr-FR" smtClean="0">
                <a:solidFill>
                  <a:schemeClr val="bg1"/>
                </a:solidFill>
              </a:rPr>
              <a:t>	- en faisant acte de représentation dans les grands évènements</a:t>
            </a:r>
          </a:p>
          <a:p>
            <a:pPr algn="just">
              <a:buFont typeface="Arial" panose="020B0604020202020204" pitchFamily="34" charset="0"/>
              <a:buChar char="•"/>
            </a:pPr>
            <a:endParaRPr lang="fr-FR" smtClean="0">
              <a:solidFill>
                <a:schemeClr val="bg1"/>
              </a:solidFill>
              <a:latin typeface="Calibri" panose="020F0502020204030204" pitchFamily="34" charset="0"/>
            </a:endParaRPr>
          </a:p>
          <a:p>
            <a:pPr marL="0" indent="0" algn="just">
              <a:buFont typeface="Calibri" panose="020F0502020204030204" pitchFamily="34" charset="0"/>
              <a:buNone/>
            </a:pPr>
            <a:endParaRPr lang="fr-FR" smtClean="0">
              <a:solidFill>
                <a:schemeClr val="bg1"/>
              </a:solidFill>
              <a:latin typeface="Calibri" panose="020F0502020204030204" pitchFamily="34" charset="0"/>
            </a:endParaRPr>
          </a:p>
          <a:p>
            <a:pPr algn="just">
              <a:buFont typeface="Arial" panose="020B0604020202020204" pitchFamily="34" charset="0"/>
              <a:buChar char="•"/>
            </a:pPr>
            <a:endParaRPr lang="fr-FR" sz="1500" smtClean="0">
              <a:solidFill>
                <a:schemeClr val="bg1"/>
              </a:solidFill>
            </a:endParaRPr>
          </a:p>
          <a:p>
            <a:pPr algn="just"/>
            <a:endParaRPr lang="fr-FR" smtClean="0">
              <a:solidFill>
                <a:schemeClr val="bg1"/>
              </a:solidFill>
            </a:endParaRPr>
          </a:p>
          <a:p>
            <a:pPr algn="just"/>
            <a:endParaRPr lang="fr-FR" dirty="0">
              <a:solidFill>
                <a:schemeClr val="bg1"/>
              </a:solidFill>
            </a:endParaRPr>
          </a:p>
        </p:txBody>
      </p:sp>
      <p:sp>
        <p:nvSpPr>
          <p:cNvPr id="1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8261" y="175491"/>
            <a:ext cx="1434974" cy="1378849"/>
          </a:xfrm>
          <a:prstGeom prst="rect">
            <a:avLst/>
          </a:prstGeom>
        </p:spPr>
      </p:pic>
    </p:spTree>
    <p:extLst>
      <p:ext uri="{BB962C8B-B14F-4D97-AF65-F5344CB8AC3E}">
        <p14:creationId xmlns:p14="http://schemas.microsoft.com/office/powerpoint/2010/main" val="64247491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81456" y="841248"/>
            <a:ext cx="9180513" cy="813816"/>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Axe 2:  la compétition reste la vitrine de notre club</a:t>
            </a:r>
          </a:p>
        </p:txBody>
      </p:sp>
      <p:sp>
        <p:nvSpPr>
          <p:cNvPr id="15" name="Espace réservé du contenu 2"/>
          <p:cNvSpPr txBox="1">
            <a:spLocks/>
          </p:cNvSpPr>
          <p:nvPr/>
        </p:nvSpPr>
        <p:spPr>
          <a:xfrm>
            <a:off x="414859" y="2055027"/>
            <a:ext cx="11453870" cy="3870100"/>
          </a:xfrm>
          <a:prstGeom prst="rect">
            <a:avLst/>
          </a:prstGeom>
          <a:solidFill>
            <a:schemeClr val="tx1">
              <a:alpha val="40000"/>
            </a:schemeClr>
          </a:solidFill>
        </p:spPr>
        <p:txBody>
          <a:bodyPr vert="horz" lIns="360000" tIns="45720" rIns="36000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spcBef>
                <a:spcPts val="2400"/>
              </a:spcBef>
              <a:buFont typeface="Arial" panose="020B0604020202020204" pitchFamily="34" charset="0"/>
              <a:buChar char="•"/>
            </a:pPr>
            <a:r>
              <a:rPr lang="fr-FR" dirty="0" smtClean="0">
                <a:solidFill>
                  <a:schemeClr val="bg1"/>
                </a:solidFill>
                <a:latin typeface="Calibri" panose="020F0502020204030204" pitchFamily="34" charset="0"/>
              </a:rPr>
              <a:t> Consolider et renforcer les équipes engagées en IC adultes avec pour objectif: </a:t>
            </a:r>
          </a:p>
          <a:p>
            <a:pPr marL="0" indent="0" algn="just">
              <a:spcBef>
                <a:spcPts val="600"/>
              </a:spcBef>
              <a:spcAft>
                <a:spcPts val="0"/>
              </a:spcAft>
              <a:buFont typeface="Calibri" panose="020F0502020204030204" pitchFamily="34" charset="0"/>
              <a:buNone/>
            </a:pPr>
            <a:r>
              <a:rPr lang="fr-FR" dirty="0" smtClean="0">
                <a:solidFill>
                  <a:schemeClr val="bg1"/>
                </a:solidFill>
                <a:latin typeface="Calibri" panose="020F0502020204030204" pitchFamily="34" charset="0"/>
              </a:rPr>
              <a:t>	-  une équipe en D1 sous 1 an et en régionale sous 3 ans</a:t>
            </a:r>
          </a:p>
          <a:p>
            <a:pPr marL="0" indent="0" algn="just">
              <a:spcBef>
                <a:spcPts val="600"/>
              </a:spcBef>
              <a:spcAft>
                <a:spcPts val="0"/>
              </a:spcAft>
              <a:buFont typeface="Calibri" panose="020F0502020204030204" pitchFamily="34" charset="0"/>
              <a:buNone/>
            </a:pPr>
            <a:r>
              <a:rPr lang="fr-FR" dirty="0" smtClean="0">
                <a:solidFill>
                  <a:schemeClr val="bg1"/>
                </a:solidFill>
                <a:latin typeface="Calibri" panose="020F0502020204030204" pitchFamily="34" charset="0"/>
              </a:rPr>
              <a:t>	-  une équipe maintenue en D2</a:t>
            </a:r>
          </a:p>
          <a:p>
            <a:pPr marL="0" indent="0" algn="just">
              <a:spcBef>
                <a:spcPts val="600"/>
              </a:spcBef>
              <a:spcAft>
                <a:spcPts val="0"/>
              </a:spcAft>
              <a:buFont typeface="Calibri" panose="020F0502020204030204" pitchFamily="34" charset="0"/>
              <a:buNone/>
            </a:pPr>
            <a:r>
              <a:rPr lang="fr-FR" dirty="0" smtClean="0">
                <a:solidFill>
                  <a:schemeClr val="bg1"/>
                </a:solidFill>
                <a:latin typeface="Calibri" panose="020F0502020204030204" pitchFamily="34" charset="0"/>
              </a:rPr>
              <a:t>	-  une équipe en D3 ou en Néo permettant aux jeunes d’accéder aux IC adultes (tremplin) </a:t>
            </a:r>
          </a:p>
          <a:p>
            <a:pPr algn="just">
              <a:buFont typeface="Arial" panose="020B0604020202020204" pitchFamily="34" charset="0"/>
              <a:buChar char="•"/>
            </a:pPr>
            <a:r>
              <a:rPr lang="fr-FR" dirty="0" smtClean="0">
                <a:solidFill>
                  <a:schemeClr val="bg1"/>
                </a:solidFill>
                <a:latin typeface="Calibri" panose="020F0502020204030204" pitchFamily="34" charset="0"/>
              </a:rPr>
              <a:t> Constituer une équipe d’interclub jeunes </a:t>
            </a:r>
          </a:p>
          <a:p>
            <a:pPr algn="just">
              <a:buFont typeface="Arial" panose="020B0604020202020204" pitchFamily="34" charset="0"/>
              <a:buChar char="•"/>
            </a:pPr>
            <a:r>
              <a:rPr lang="fr-FR" dirty="0" smtClean="0">
                <a:solidFill>
                  <a:schemeClr val="bg1"/>
                </a:solidFill>
                <a:latin typeface="Calibri" panose="020F0502020204030204" pitchFamily="34" charset="0"/>
              </a:rPr>
              <a:t>Organisation d’une compétition jeunes RDJ/TDJ tous les ans (catégorie à définir)</a:t>
            </a:r>
          </a:p>
          <a:p>
            <a:pPr algn="just">
              <a:buFont typeface="Arial" panose="020B0604020202020204" pitchFamily="34" charset="0"/>
              <a:buChar char="•"/>
            </a:pPr>
            <a:r>
              <a:rPr lang="fr-FR" dirty="0" smtClean="0">
                <a:solidFill>
                  <a:schemeClr val="bg1"/>
                </a:solidFill>
                <a:latin typeface="Calibri" panose="020F0502020204030204" pitchFamily="34" charset="0"/>
              </a:rPr>
              <a:t> Organisation d’un tournoi privé officiel sous 2 ans</a:t>
            </a:r>
          </a:p>
          <a:p>
            <a:pPr algn="just">
              <a:buFont typeface="Arial" panose="020B0604020202020204" pitchFamily="34" charset="0"/>
              <a:buChar char="•"/>
            </a:pPr>
            <a:r>
              <a:rPr lang="fr-FR" dirty="0" smtClean="0">
                <a:solidFill>
                  <a:schemeClr val="bg1"/>
                </a:solidFill>
                <a:latin typeface="Calibri" panose="020F0502020204030204" pitchFamily="34" charset="0"/>
              </a:rPr>
              <a:t> Promouvoir toutes les formules d’initiation à la compétition aux primo-licenciés, aux joueurs loisirs (duos haut-normand, tournoi amical,…) ainsi qu’aux jeunes en y associant les parents (RDJ,…)</a:t>
            </a:r>
          </a:p>
          <a:p>
            <a:pPr algn="just">
              <a:buFont typeface="Arial" panose="020B0604020202020204" pitchFamily="34" charset="0"/>
              <a:buChar char="•"/>
            </a:pPr>
            <a:endParaRPr lang="fr-FR" sz="1500" dirty="0" smtClean="0">
              <a:solidFill>
                <a:schemeClr val="bg1"/>
              </a:solidFill>
            </a:endParaRPr>
          </a:p>
          <a:p>
            <a:pPr algn="just"/>
            <a:endParaRPr lang="fr-FR" dirty="0" smtClean="0">
              <a:solidFill>
                <a:schemeClr val="bg1"/>
              </a:solidFill>
            </a:endParaRPr>
          </a:p>
          <a:p>
            <a:pPr algn="just"/>
            <a:endParaRPr lang="fr-FR" dirty="0">
              <a:solidFill>
                <a:schemeClr val="bg1"/>
              </a:solidFill>
            </a:endParaRPr>
          </a:p>
        </p:txBody>
      </p:sp>
      <p:sp>
        <p:nvSpPr>
          <p:cNvPr id="1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2297" y="110837"/>
            <a:ext cx="1434974" cy="1378849"/>
          </a:xfrm>
          <a:prstGeom prst="rect">
            <a:avLst/>
          </a:prstGeom>
        </p:spPr>
      </p:pic>
    </p:spTree>
    <p:extLst>
      <p:ext uri="{BB962C8B-B14F-4D97-AF65-F5344CB8AC3E}">
        <p14:creationId xmlns:p14="http://schemas.microsoft.com/office/powerpoint/2010/main" val="1155360106"/>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Titre 1"/>
          <p:cNvSpPr txBox="1">
            <a:spLocks noGrp="1"/>
          </p:cNvSpPr>
          <p:nvPr>
            <p:ph type="title"/>
          </p:nvPr>
        </p:nvSpPr>
        <p:spPr>
          <a:xfrm>
            <a:off x="952500" y="816713"/>
            <a:ext cx="9256395" cy="554888"/>
          </a:xfrm>
          <a:prstGeom prst="rect">
            <a:avLst/>
          </a:prstGeom>
        </p:spPr>
        <p:txBody>
          <a:bodyPr/>
          <a:lstStyle>
            <a:lvl1pPr>
              <a:defRPr sz="3000"/>
            </a:lvl1pPr>
          </a:lstStyle>
          <a:p>
            <a:r>
              <a:rPr b="1" dirty="0">
                <a:solidFill>
                  <a:srgbClr val="FFFF00"/>
                </a:solidFill>
                <a:effectLst>
                  <a:outerShdw blurRad="38100" dist="38100" dir="2700000" algn="tl">
                    <a:srgbClr val="000000">
                      <a:alpha val="43137"/>
                    </a:srgbClr>
                  </a:outerShdw>
                </a:effectLst>
              </a:rPr>
              <a:t>Qui sommes-nous ?</a:t>
            </a:r>
          </a:p>
        </p:txBody>
      </p:sp>
      <p:sp>
        <p:nvSpPr>
          <p:cNvPr id="184"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sp>
        <p:nvSpPr>
          <p:cNvPr id="185" name="Titre 1"/>
          <p:cNvSpPr txBox="1"/>
          <p:nvPr/>
        </p:nvSpPr>
        <p:spPr>
          <a:xfrm>
            <a:off x="969975" y="1939633"/>
            <a:ext cx="10852469" cy="4202547"/>
          </a:xfrm>
          <a:prstGeom prst="rect">
            <a:avLst/>
          </a:prstGeom>
          <a:solidFill>
            <a:schemeClr val="tx1">
              <a:alpha val="46000"/>
            </a:schemeClr>
          </a:solidFill>
          <a:ln w="12700">
            <a:solidFill>
              <a:schemeClr val="accent1">
                <a:alpha val="756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Autofit/>
          </a:bodyPr>
          <a:lstStyle/>
          <a:p>
            <a:pPr defTabSz="795527">
              <a:defRPr sz="2088" b="1"/>
            </a:pPr>
            <a:r>
              <a:rPr lang="fr-FR" sz="2000" dirty="0">
                <a:solidFill>
                  <a:schemeClr val="bg1"/>
                </a:solidFill>
              </a:rPr>
              <a:t>Notre association sportive </a:t>
            </a:r>
            <a:r>
              <a:rPr lang="fr-FR" sz="2000" dirty="0" smtClean="0">
                <a:solidFill>
                  <a:schemeClr val="bg1"/>
                </a:solidFill>
              </a:rPr>
              <a:t>est issue d’AGLAE </a:t>
            </a:r>
            <a:r>
              <a:rPr lang="fr-FR" sz="2000" dirty="0" smtClean="0">
                <a:solidFill>
                  <a:schemeClr val="bg1"/>
                </a:solidFill>
              </a:rPr>
              <a:t>créée </a:t>
            </a:r>
            <a:r>
              <a:rPr lang="fr-FR" sz="2000" dirty="0" smtClean="0">
                <a:solidFill>
                  <a:schemeClr val="bg1"/>
                </a:solidFill>
              </a:rPr>
              <a:t>en </a:t>
            </a:r>
            <a:r>
              <a:rPr lang="fr-FR" sz="2000" dirty="0" smtClean="0">
                <a:solidFill>
                  <a:schemeClr val="bg1"/>
                </a:solidFill>
              </a:rPr>
              <a:t>1988, qui </a:t>
            </a:r>
            <a:r>
              <a:rPr lang="fr-FR" sz="2000" dirty="0" smtClean="0">
                <a:solidFill>
                  <a:schemeClr val="bg1"/>
                </a:solidFill>
              </a:rPr>
              <a:t>proposait des activités sportives et culturelles diverses.</a:t>
            </a:r>
          </a:p>
          <a:p>
            <a:pPr defTabSz="795527">
              <a:defRPr sz="2088" b="1"/>
            </a:pPr>
            <a:endParaRPr lang="fr-FR" sz="1000" dirty="0">
              <a:solidFill>
                <a:schemeClr val="bg1"/>
              </a:solidFill>
            </a:endParaRPr>
          </a:p>
          <a:p>
            <a:pPr defTabSz="795527">
              <a:defRPr sz="2088" b="1"/>
            </a:pPr>
            <a:r>
              <a:rPr lang="fr-FR" sz="2000" dirty="0" smtClean="0">
                <a:solidFill>
                  <a:schemeClr val="bg1"/>
                </a:solidFill>
              </a:rPr>
              <a:t>Elle change de nom en 1992 pour s’appeler ENVERMEU LOISIRS SPORTS sous le sigle ELS et se spécialise dans la pratique du badminton.</a:t>
            </a:r>
            <a:endParaRPr lang="fr-FR" sz="2000" dirty="0">
              <a:solidFill>
                <a:schemeClr val="bg1"/>
              </a:solidFill>
            </a:endParaRPr>
          </a:p>
          <a:p>
            <a:pPr defTabSz="795527">
              <a:defRPr sz="2088" b="1"/>
            </a:pPr>
            <a:endParaRPr lang="fr-FR" sz="1000" dirty="0">
              <a:solidFill>
                <a:schemeClr val="bg1"/>
              </a:solidFill>
            </a:endParaRPr>
          </a:p>
          <a:p>
            <a:pPr defTabSz="795527">
              <a:defRPr sz="2088" b="1"/>
            </a:pPr>
            <a:r>
              <a:rPr lang="fr-FR" sz="2000" dirty="0" smtClean="0">
                <a:solidFill>
                  <a:schemeClr val="bg1"/>
                </a:solidFill>
              </a:rPr>
              <a:t>Le club s’affilie alors à </a:t>
            </a:r>
            <a:r>
              <a:rPr lang="fr-FR" sz="2000" dirty="0">
                <a:solidFill>
                  <a:schemeClr val="bg1"/>
                </a:solidFill>
              </a:rPr>
              <a:t>la Fédération </a:t>
            </a:r>
            <a:r>
              <a:rPr lang="fr-FR" sz="2000" dirty="0" smtClean="0">
                <a:solidFill>
                  <a:schemeClr val="bg1"/>
                </a:solidFill>
              </a:rPr>
              <a:t>Française </a:t>
            </a:r>
            <a:r>
              <a:rPr lang="fr-FR" sz="2000" dirty="0">
                <a:solidFill>
                  <a:schemeClr val="bg1"/>
                </a:solidFill>
              </a:rPr>
              <a:t>de Badminton, à la Ligue de Normandie et au </a:t>
            </a:r>
            <a:r>
              <a:rPr lang="fr-FR" sz="2000" dirty="0" smtClean="0">
                <a:solidFill>
                  <a:schemeClr val="bg1"/>
                </a:solidFill>
              </a:rPr>
              <a:t>CODEP76 de manière pérenne en 2005. </a:t>
            </a:r>
            <a:r>
              <a:rPr lang="fr-FR" sz="2000" dirty="0">
                <a:solidFill>
                  <a:schemeClr val="bg1"/>
                </a:solidFill>
              </a:rPr>
              <a:t>La guêpe devient alors </a:t>
            </a:r>
            <a:r>
              <a:rPr lang="fr-FR" sz="2000" dirty="0" smtClean="0">
                <a:solidFill>
                  <a:schemeClr val="bg1"/>
                </a:solidFill>
              </a:rPr>
              <a:t>le</a:t>
            </a:r>
            <a:r>
              <a:rPr lang="fr-FR" sz="2000" dirty="0" smtClean="0">
                <a:solidFill>
                  <a:schemeClr val="bg1"/>
                </a:solidFill>
              </a:rPr>
              <a:t> </a:t>
            </a:r>
            <a:r>
              <a:rPr lang="fr-FR" sz="2000" dirty="0">
                <a:solidFill>
                  <a:schemeClr val="bg1"/>
                </a:solidFill>
              </a:rPr>
              <a:t>logo officiel.</a:t>
            </a:r>
          </a:p>
          <a:p>
            <a:pPr defTabSz="795527">
              <a:defRPr sz="2088" b="1"/>
            </a:pPr>
            <a:endParaRPr lang="fr-FR" sz="1000" dirty="0">
              <a:solidFill>
                <a:schemeClr val="bg1"/>
              </a:solidFill>
            </a:endParaRPr>
          </a:p>
          <a:p>
            <a:pPr defTabSz="795527">
              <a:defRPr sz="2088" b="1"/>
            </a:pPr>
            <a:endParaRPr lang="fr-FR" sz="1000" u="sng" dirty="0">
              <a:solidFill>
                <a:schemeClr val="bg1"/>
              </a:solidFill>
            </a:endParaRPr>
          </a:p>
          <a:p>
            <a:pPr defTabSz="795527">
              <a:defRPr sz="2088" b="1"/>
            </a:pPr>
            <a:r>
              <a:rPr lang="fr-FR" sz="2000" dirty="0">
                <a:solidFill>
                  <a:schemeClr val="bg1"/>
                </a:solidFill>
              </a:rPr>
              <a:t>En 2020, le club s’est engagé dans un projet associatif et sportif à </a:t>
            </a:r>
            <a:r>
              <a:rPr lang="fr-FR" sz="2000" dirty="0" smtClean="0">
                <a:solidFill>
                  <a:schemeClr val="bg1"/>
                </a:solidFill>
              </a:rPr>
              <a:t>long </a:t>
            </a:r>
            <a:r>
              <a:rPr lang="fr-FR" sz="2000" dirty="0">
                <a:solidFill>
                  <a:schemeClr val="bg1"/>
                </a:solidFill>
              </a:rPr>
              <a:t>terme (2020-2025</a:t>
            </a:r>
            <a:r>
              <a:rPr lang="fr-FR" sz="2000" dirty="0" smtClean="0">
                <a:solidFill>
                  <a:schemeClr val="bg1"/>
                </a:solidFill>
              </a:rPr>
              <a:t>).</a:t>
            </a:r>
          </a:p>
          <a:p>
            <a:pPr defTabSz="795527">
              <a:defRPr sz="2088" b="1"/>
            </a:pPr>
            <a:endParaRPr lang="fr-FR" sz="2000" dirty="0">
              <a:solidFill>
                <a:schemeClr val="bg1"/>
              </a:solidFill>
            </a:endParaRPr>
          </a:p>
          <a:p>
            <a:pPr defTabSz="795527">
              <a:defRPr sz="2088" b="1"/>
            </a:pPr>
            <a:r>
              <a:rPr lang="fr-FR" sz="2000" dirty="0">
                <a:solidFill>
                  <a:schemeClr val="bg1"/>
                </a:solidFill>
              </a:rPr>
              <a:t>En 2023, fidèle à son projet associatif, le club met en œuvre et concrétise la fusion avec le club du Petit-Caux SMCB, offrant ainsi plus de possibilités aux </a:t>
            </a:r>
            <a:r>
              <a:rPr lang="fr-FR" sz="2000" dirty="0" smtClean="0">
                <a:solidFill>
                  <a:schemeClr val="bg1"/>
                </a:solidFill>
              </a:rPr>
              <a:t>adhérents, une </a:t>
            </a:r>
            <a:r>
              <a:rPr lang="fr-FR" sz="2000" dirty="0">
                <a:solidFill>
                  <a:schemeClr val="bg1"/>
                </a:solidFill>
              </a:rPr>
              <a:t>autre dimension à l’association et à notre sport avec un plus grand rayonnement pour nos partenaires.</a:t>
            </a:r>
          </a:p>
          <a:p>
            <a:pPr defTabSz="795527">
              <a:defRPr sz="2088" b="1"/>
            </a:pPr>
            <a:endParaRPr lang="fr-FR" sz="1000" dirty="0" smtClean="0">
              <a:solidFill>
                <a:schemeClr val="bg1"/>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81456" y="841248"/>
            <a:ext cx="9180513" cy="813816"/>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Axe 3: la filière de formation continue des jeunes par niveau et tranche d’âge</a:t>
            </a:r>
          </a:p>
        </p:txBody>
      </p:sp>
      <p:graphicFrame>
        <p:nvGraphicFramePr>
          <p:cNvPr id="14" name="Espace réservé du contenu 1"/>
          <p:cNvGraphicFramePr>
            <a:graphicFrameLocks/>
          </p:cNvGraphicFramePr>
          <p:nvPr>
            <p:extLst/>
          </p:nvPr>
        </p:nvGraphicFramePr>
        <p:xfrm>
          <a:off x="172349" y="2726498"/>
          <a:ext cx="11615738" cy="3229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angle 16"/>
          <p:cNvSpPr/>
          <p:nvPr/>
        </p:nvSpPr>
        <p:spPr>
          <a:xfrm>
            <a:off x="655609" y="1853900"/>
            <a:ext cx="10386204" cy="707886"/>
          </a:xfrm>
          <a:prstGeom prst="rect">
            <a:avLst/>
          </a:prstGeom>
          <a:solidFill>
            <a:schemeClr val="tx1">
              <a:alpha val="40000"/>
            </a:schemeClr>
          </a:solidFill>
        </p:spPr>
        <p:txBody>
          <a:bodyPr wrap="square">
            <a:spAutoFit/>
          </a:bodyPr>
          <a:lstStyle/>
          <a:p>
            <a:pPr algn="just">
              <a:buClr>
                <a:schemeClr val="accent1"/>
              </a:buClr>
              <a:buFont typeface="Arial" panose="020B0604020202020204" pitchFamily="34" charset="0"/>
              <a:buChar char="•"/>
            </a:pPr>
            <a:r>
              <a:rPr lang="fr-FR" dirty="0">
                <a:solidFill>
                  <a:schemeClr val="bg1"/>
                </a:solidFill>
                <a:latin typeface="Calibri" panose="020F0502020204030204" pitchFamily="34" charset="0"/>
              </a:rPr>
              <a:t> </a:t>
            </a:r>
            <a:r>
              <a:rPr lang="fr-FR" sz="2000" dirty="0" smtClean="0">
                <a:solidFill>
                  <a:schemeClr val="bg1"/>
                </a:solidFill>
                <a:latin typeface="Calibri" panose="020F0502020204030204" pitchFamily="34" charset="0"/>
              </a:rPr>
              <a:t>Renouvellement du label « Ecole de badminton » 1 étoile puis 2 étoiles à 3 ans</a:t>
            </a:r>
          </a:p>
          <a:p>
            <a:pPr algn="just">
              <a:buClr>
                <a:schemeClr val="accent1"/>
              </a:buClr>
              <a:buFont typeface="Arial" panose="020B0604020202020204" pitchFamily="34" charset="0"/>
              <a:buChar char="•"/>
            </a:pPr>
            <a:r>
              <a:rPr lang="fr-FR" sz="2000" dirty="0" smtClean="0">
                <a:solidFill>
                  <a:schemeClr val="bg1"/>
                </a:solidFill>
                <a:latin typeface="Calibri" panose="020F0502020204030204" pitchFamily="34" charset="0"/>
              </a:rPr>
              <a:t> Consolider la filière d’entrainement jeunes dans un processus continu jusqu’à la catégorie adulte </a:t>
            </a:r>
            <a:endParaRPr lang="fr-FR" sz="2000" dirty="0">
              <a:solidFill>
                <a:schemeClr val="bg1"/>
              </a:solidFill>
              <a:latin typeface="Calibri" panose="020F0502020204030204" pitchFamily="34" charset="0"/>
            </a:endParaRPr>
          </a:p>
        </p:txBody>
      </p:sp>
      <p:sp>
        <p:nvSpPr>
          <p:cNvPr id="1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8" name="Imag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5279" y="120073"/>
            <a:ext cx="1434974" cy="1378849"/>
          </a:xfrm>
          <a:prstGeom prst="rect">
            <a:avLst/>
          </a:prstGeom>
        </p:spPr>
      </p:pic>
    </p:spTree>
    <p:extLst>
      <p:ext uri="{BB962C8B-B14F-4D97-AF65-F5344CB8AC3E}">
        <p14:creationId xmlns:p14="http://schemas.microsoft.com/office/powerpoint/2010/main" val="403509233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81456" y="841248"/>
            <a:ext cx="9180513" cy="813816"/>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Axe 4: une formation qualifiante de nos bénévoles volontaires au service du club</a:t>
            </a:r>
          </a:p>
        </p:txBody>
      </p:sp>
      <p:sp>
        <p:nvSpPr>
          <p:cNvPr id="15" name="Espace réservé du contenu 2"/>
          <p:cNvSpPr txBox="1">
            <a:spLocks/>
          </p:cNvSpPr>
          <p:nvPr/>
        </p:nvSpPr>
        <p:spPr>
          <a:xfrm>
            <a:off x="193186" y="1928887"/>
            <a:ext cx="11548100" cy="3261300"/>
          </a:xfrm>
          <a:prstGeom prst="rect">
            <a:avLst/>
          </a:prstGeom>
          <a:solidFill>
            <a:schemeClr val="tx1">
              <a:alpha val="40000"/>
            </a:schemeClr>
          </a:solidFill>
        </p:spPr>
        <p:txBody>
          <a:bodyPr vert="horz" lIns="360000" tIns="45720" rIns="36000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endParaRPr lang="fr-FR" b="1" u="sng" smtClean="0">
              <a:solidFill>
                <a:schemeClr val="bg1"/>
              </a:solidFill>
            </a:endParaRPr>
          </a:p>
          <a:p>
            <a:pPr algn="just">
              <a:buFont typeface="Arial" panose="020B0604020202020204" pitchFamily="34" charset="0"/>
              <a:buChar char="•"/>
            </a:pPr>
            <a:r>
              <a:rPr lang="fr-FR" smtClean="0">
                <a:solidFill>
                  <a:schemeClr val="bg1"/>
                </a:solidFill>
              </a:rPr>
              <a:t> Recensement des besoins en formation et réalisation d’un plan de formation de nos bénévoles et encadrants sur 3 ans</a:t>
            </a:r>
          </a:p>
          <a:p>
            <a:pPr marL="201168" lvl="1" indent="0" algn="just">
              <a:buFont typeface="Calibri" pitchFamily="34" charset="0"/>
              <a:buNone/>
            </a:pPr>
            <a:r>
              <a:rPr lang="fr-FR" smtClean="0">
                <a:solidFill>
                  <a:schemeClr val="bg1"/>
                </a:solidFill>
                <a:latin typeface="Calibri" panose="020F0502020204030204" pitchFamily="34" charset="0"/>
              </a:rPr>
              <a:t>	- sur la filière « entrainement et animation » (entraineur, animateur) </a:t>
            </a:r>
          </a:p>
          <a:p>
            <a:pPr marL="201168" lvl="1" indent="0" algn="just">
              <a:buFont typeface="Calibri" pitchFamily="34" charset="0"/>
              <a:buNone/>
            </a:pPr>
            <a:r>
              <a:rPr lang="fr-FR" smtClean="0">
                <a:solidFill>
                  <a:schemeClr val="bg1"/>
                </a:solidFill>
              </a:rPr>
              <a:t>	- sur la filière « officiels techniques » (organisateur de compétition GEO, arbitre, JA)</a:t>
            </a:r>
          </a:p>
          <a:p>
            <a:pPr marL="201168" lvl="1" indent="0" algn="just">
              <a:buFont typeface="Calibri" pitchFamily="34" charset="0"/>
              <a:buNone/>
            </a:pPr>
            <a:r>
              <a:rPr lang="fr-FR" smtClean="0">
                <a:solidFill>
                  <a:schemeClr val="bg1"/>
                </a:solidFill>
              </a:rPr>
              <a:t>	- sur la gestion administrative et comptable (logiciel,…)</a:t>
            </a:r>
          </a:p>
          <a:p>
            <a:pPr marL="201168" lvl="1" indent="0" algn="just">
              <a:buFont typeface="Calibri" pitchFamily="34" charset="0"/>
              <a:buNone/>
            </a:pPr>
            <a:r>
              <a:rPr lang="fr-FR" smtClean="0">
                <a:solidFill>
                  <a:schemeClr val="bg1"/>
                </a:solidFill>
              </a:rPr>
              <a:t>	- dans des domaines divers (site internet, sport et handicap,…)</a:t>
            </a:r>
          </a:p>
          <a:p>
            <a:pPr algn="just">
              <a:spcBef>
                <a:spcPts val="2400"/>
              </a:spcBef>
            </a:pPr>
            <a:r>
              <a:rPr lang="fr-FR" smtClean="0">
                <a:solidFill>
                  <a:schemeClr val="bg1"/>
                </a:solidFill>
                <a:latin typeface="Calibri" panose="020F0502020204030204" pitchFamily="34" charset="0"/>
              </a:rPr>
              <a:t>Cela nécessite un engagement fort des personnes inscrites dans un cycle de formation</a:t>
            </a:r>
          </a:p>
          <a:p>
            <a:pPr algn="just"/>
            <a:endParaRPr lang="fr-FR" dirty="0">
              <a:solidFill>
                <a:schemeClr val="bg1"/>
              </a:solidFill>
            </a:endParaRPr>
          </a:p>
        </p:txBody>
      </p:sp>
      <p:sp>
        <p:nvSpPr>
          <p:cNvPr id="1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6806" y="129309"/>
            <a:ext cx="1434974" cy="1378849"/>
          </a:xfrm>
          <a:prstGeom prst="rect">
            <a:avLst/>
          </a:prstGeom>
        </p:spPr>
      </p:pic>
    </p:spTree>
    <p:extLst>
      <p:ext uri="{BB962C8B-B14F-4D97-AF65-F5344CB8AC3E}">
        <p14:creationId xmlns:p14="http://schemas.microsoft.com/office/powerpoint/2010/main" val="107337648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8"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159782" y="-5380991"/>
            <a:ext cx="1625601" cy="1625601"/>
          </a:xfrm>
          <a:prstGeom prst="rect">
            <a:avLst/>
          </a:prstGeom>
          <a:ln w="12700">
            <a:miter lim="400000"/>
          </a:ln>
        </p:spPr>
      </p:pic>
      <p:pic>
        <p:nvPicPr>
          <p:cNvPr id="279"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159782" y="-5380991"/>
            <a:ext cx="1625601" cy="1625601"/>
          </a:xfrm>
          <a:prstGeom prst="rect">
            <a:avLst/>
          </a:prstGeom>
          <a:ln w="12700">
            <a:miter lim="400000"/>
          </a:ln>
        </p:spPr>
      </p:pic>
      <p:pic>
        <p:nvPicPr>
          <p:cNvPr id="280"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159782" y="-5380991"/>
            <a:ext cx="1625601" cy="1625601"/>
          </a:xfrm>
          <a:prstGeom prst="rect">
            <a:avLst/>
          </a:prstGeom>
          <a:ln w="12700">
            <a:miter lim="400000"/>
          </a:ln>
        </p:spPr>
      </p:pic>
      <p:pic>
        <p:nvPicPr>
          <p:cNvPr id="281" name="googlelogo_62x24_with_2_stroke_color_66x26dp.png" descr="googlelogo_62x24_with_2_stroke_color_66x26dp.png"/>
          <p:cNvPicPr>
            <a:picLocks noChangeAspect="1"/>
          </p:cNvPicPr>
          <p:nvPr/>
        </p:nvPicPr>
        <p:blipFill>
          <a:blip r:embed="rId6">
            <a:extLst/>
          </a:blip>
          <a:stretch>
            <a:fillRect/>
          </a:stretch>
        </p:blipFill>
        <p:spPr>
          <a:xfrm>
            <a:off x="3159782" y="-5380991"/>
            <a:ext cx="838201" cy="330201"/>
          </a:xfrm>
          <a:prstGeom prst="rect">
            <a:avLst/>
          </a:prstGeom>
          <a:ln w="12700">
            <a:miter lim="400000"/>
          </a:ln>
        </p:spPr>
      </p:pic>
      <p:pic>
        <p:nvPicPr>
          <p:cNvPr id="282" name="pb=!1m5!1m4!1i6!2i65!3i43!4i128!2m2!1e1!3i821!3m9!2sfr!3sfr!5e1105!12m1!1e4!12m1!1e47!12m1!1e3!4e0!5m1!1e0!23i1358757!23i1358902.png" descr="pb=!1m5!1m4!1i6!2i65!3i43!4i128!2m2!1e1!3i821!3m9!2sfr!3sfr!5e1105!12m1!1e4!12m1!1e47!12m1!1e3!4e0!5m1!1e0!23i1358757!23i1358902.png"/>
          <p:cNvPicPr>
            <a:picLocks noChangeAspect="1"/>
          </p:cNvPicPr>
          <p:nvPr/>
        </p:nvPicPr>
        <p:blipFill>
          <a:blip r:embed="rId3">
            <a:extLst/>
          </a:blip>
          <a:stretch>
            <a:fillRect/>
          </a:stretch>
        </p:blipFill>
        <p:spPr>
          <a:xfrm>
            <a:off x="3032782" y="-5126991"/>
            <a:ext cx="1625601" cy="1625601"/>
          </a:xfrm>
          <a:prstGeom prst="rect">
            <a:avLst/>
          </a:prstGeom>
          <a:ln w="12700">
            <a:miter lim="400000"/>
          </a:ln>
        </p:spPr>
      </p:pic>
      <p:pic>
        <p:nvPicPr>
          <p:cNvPr id="283" name="pb=!1m5!1m4!1i6!2i64!3i43!4i128!2m2!1e1!3i821!3m9!2sfr!3sfr!5e1105!12m1!1e4!12m1!1e47!12m1!1e3!4e0!5m1!1e0!23i1358757!23i1358902.png" descr="pb=!1m5!1m4!1i6!2i64!3i43!4i128!2m2!1e1!3i821!3m9!2sfr!3sfr!5e1105!12m1!1e4!12m1!1e47!12m1!1e3!4e0!5m1!1e0!23i1358757!23i1358902.png"/>
          <p:cNvPicPr>
            <a:picLocks noChangeAspect="1"/>
          </p:cNvPicPr>
          <p:nvPr/>
        </p:nvPicPr>
        <p:blipFill>
          <a:blip r:embed="rId4">
            <a:extLst/>
          </a:blip>
          <a:stretch>
            <a:fillRect/>
          </a:stretch>
        </p:blipFill>
        <p:spPr>
          <a:xfrm>
            <a:off x="3032782" y="-5126991"/>
            <a:ext cx="1625601" cy="1625601"/>
          </a:xfrm>
          <a:prstGeom prst="rect">
            <a:avLst/>
          </a:prstGeom>
          <a:ln w="12700">
            <a:miter lim="400000"/>
          </a:ln>
        </p:spPr>
      </p:pic>
      <p:pic>
        <p:nvPicPr>
          <p:cNvPr id="284" name="pb=!1m5!1m4!1i6!2i63!3i43!4i128!2m2!1e1!3i821!3m9!2sfr!3sfr!5e1105!12m1!1e4!12m1!1e47!12m1!1e3!4e0!5m1!1e0!23i1358757!23i1358902.png" descr="pb=!1m5!1m4!1i6!2i63!3i43!4i128!2m2!1e1!3i821!3m9!2sfr!3sfr!5e1105!12m1!1e4!12m1!1e47!12m1!1e3!4e0!5m1!1e0!23i1358757!23i1358902.png"/>
          <p:cNvPicPr>
            <a:picLocks noChangeAspect="1"/>
          </p:cNvPicPr>
          <p:nvPr/>
        </p:nvPicPr>
        <p:blipFill>
          <a:blip r:embed="rId5">
            <a:extLst/>
          </a:blip>
          <a:stretch>
            <a:fillRect/>
          </a:stretch>
        </p:blipFill>
        <p:spPr>
          <a:xfrm>
            <a:off x="3032782" y="-5126991"/>
            <a:ext cx="1625601" cy="1625601"/>
          </a:xfrm>
          <a:prstGeom prst="rect">
            <a:avLst/>
          </a:prstGeom>
          <a:ln w="12700">
            <a:miter lim="400000"/>
          </a:ln>
        </p:spPr>
      </p:pic>
      <p:pic>
        <p:nvPicPr>
          <p:cNvPr id="285" name="googlelogo_62x24_with_2_stroke_color_66x26dp.png" descr="googlelogo_62x24_with_2_stroke_color_66x26dp.png"/>
          <p:cNvPicPr>
            <a:picLocks noChangeAspect="1"/>
          </p:cNvPicPr>
          <p:nvPr/>
        </p:nvPicPr>
        <p:blipFill>
          <a:blip r:embed="rId6">
            <a:extLst/>
          </a:blip>
          <a:stretch>
            <a:fillRect/>
          </a:stretch>
        </p:blipFill>
        <p:spPr>
          <a:xfrm>
            <a:off x="3032782" y="-5126991"/>
            <a:ext cx="838201" cy="330201"/>
          </a:xfrm>
          <a:prstGeom prst="rect">
            <a:avLst/>
          </a:prstGeom>
          <a:ln w="12700">
            <a:miter lim="400000"/>
          </a:ln>
        </p:spPr>
      </p:pic>
      <p:sp>
        <p:nvSpPr>
          <p:cNvPr id="22" name="Titre 1"/>
          <p:cNvSpPr txBox="1">
            <a:spLocks noGrp="1"/>
          </p:cNvSpPr>
          <p:nvPr>
            <p:ph type="title"/>
          </p:nvPr>
        </p:nvSpPr>
        <p:spPr>
          <a:xfrm>
            <a:off x="981456" y="841248"/>
            <a:ext cx="9180513" cy="813816"/>
          </a:xfrm>
          <a:prstGeom prst="rect">
            <a:avLst/>
          </a:prstGeom>
        </p:spPr>
        <p:txBody>
          <a:bodyPr>
            <a:noAutofit/>
          </a:bodyPr>
          <a:lstStyle>
            <a:lvl1pPr defTabSz="850391">
              <a:defRPr sz="2418"/>
            </a:lvl1pPr>
          </a:lstStyle>
          <a:p>
            <a:r>
              <a:rPr lang="fr-FR" sz="2600" b="1" dirty="0">
                <a:solidFill>
                  <a:srgbClr val="FFFF00"/>
                </a:solidFill>
                <a:effectLst>
                  <a:outerShdw blurRad="38100" dist="38100" dir="2700000" algn="tl">
                    <a:srgbClr val="000000">
                      <a:alpha val="43137"/>
                    </a:srgbClr>
                  </a:outerShdw>
                </a:effectLst>
              </a:rPr>
              <a:t>PROJET ASSOCIATIF ET SPORTIF A MOYEN ET LONG </a:t>
            </a:r>
            <a:r>
              <a:rPr lang="fr-FR" sz="2600" b="1" dirty="0" smtClean="0">
                <a:solidFill>
                  <a:srgbClr val="FFFF00"/>
                </a:solidFill>
                <a:effectLst>
                  <a:outerShdw blurRad="38100" dist="38100" dir="2700000" algn="tl">
                    <a:srgbClr val="000000">
                      <a:alpha val="43137"/>
                    </a:srgbClr>
                  </a:outerShdw>
                </a:effectLst>
              </a:rPr>
              <a:t>TERME (2020-2025) </a:t>
            </a:r>
            <a:r>
              <a:rPr lang="fr-FR" sz="3600" b="1" dirty="0">
                <a:solidFill>
                  <a:srgbClr val="FFFF00"/>
                </a:solidFill>
                <a:effectLst>
                  <a:outerShdw blurRad="38100" dist="38100" dir="2700000" algn="tl">
                    <a:srgbClr val="000000">
                      <a:alpha val="43137"/>
                    </a:srgbClr>
                  </a:outerShdw>
                </a:effectLst>
              </a:rPr>
              <a:t/>
            </a:r>
            <a:br>
              <a:rPr lang="fr-FR" sz="3600" b="1" dirty="0">
                <a:solidFill>
                  <a:srgbClr val="FFFF00"/>
                </a:solidFill>
                <a:effectLst>
                  <a:outerShdw blurRad="38100" dist="38100" dir="2700000" algn="tl">
                    <a:srgbClr val="000000">
                      <a:alpha val="43137"/>
                    </a:srgbClr>
                  </a:outerShdw>
                </a:effectLst>
              </a:rPr>
            </a:br>
            <a:r>
              <a:rPr lang="fr-FR" sz="2200" b="1" dirty="0">
                <a:solidFill>
                  <a:srgbClr val="FFFF00"/>
                </a:solidFill>
                <a:effectLst>
                  <a:outerShdw blurRad="38100" dist="38100" dir="2700000" algn="tl">
                    <a:srgbClr val="000000">
                      <a:alpha val="43137"/>
                    </a:srgbClr>
                  </a:outerShdw>
                </a:effectLst>
              </a:rPr>
              <a:t>Axe 5: la visibilité du club</a:t>
            </a:r>
          </a:p>
        </p:txBody>
      </p:sp>
      <p:sp>
        <p:nvSpPr>
          <p:cNvPr id="16" name="Espace réservé du contenu 2"/>
          <p:cNvSpPr txBox="1">
            <a:spLocks/>
          </p:cNvSpPr>
          <p:nvPr/>
        </p:nvSpPr>
        <p:spPr>
          <a:xfrm>
            <a:off x="656961" y="1945532"/>
            <a:ext cx="10471482" cy="3570051"/>
          </a:xfrm>
          <a:prstGeom prst="rect">
            <a:avLst/>
          </a:prstGeom>
          <a:solidFill>
            <a:schemeClr val="tx1">
              <a:alpha val="40000"/>
            </a:schemeClr>
          </a:solidFill>
        </p:spPr>
        <p:txBody>
          <a:bodyPr vert="horz" lIns="360000" tIns="45720" rIns="36000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fr-FR" smtClean="0">
                <a:solidFill>
                  <a:schemeClr val="bg1"/>
                </a:solidFill>
                <a:latin typeface="Calibri" panose="020F0502020204030204" pitchFamily="34" charset="0"/>
              </a:rPr>
              <a:t> Développer notre visibilité (en soignant notre image):			</a:t>
            </a:r>
          </a:p>
          <a:p>
            <a:pPr algn="just"/>
            <a:r>
              <a:rPr lang="fr-FR" smtClean="0">
                <a:solidFill>
                  <a:schemeClr val="bg1"/>
                </a:solidFill>
                <a:latin typeface="Calibri" panose="020F0502020204030204" pitchFamily="34" charset="0"/>
              </a:rPr>
              <a:t>	- par des outils de communication:</a:t>
            </a:r>
          </a:p>
          <a:p>
            <a:pPr marL="871400" lvl="5" indent="0" algn="just">
              <a:buFont typeface="Calibri" pitchFamily="34" charset="0"/>
              <a:buNone/>
            </a:pPr>
            <a:r>
              <a:rPr lang="fr-FR" sz="2000" smtClean="0">
                <a:solidFill>
                  <a:schemeClr val="bg1"/>
                </a:solidFill>
                <a:latin typeface="Calibri" panose="020F0502020204030204" pitchFamily="34" charset="0"/>
              </a:rPr>
              <a:t>		- en alimentant en permanence notre compte facebook ELS</a:t>
            </a:r>
          </a:p>
          <a:p>
            <a:pPr marL="871400" lvl="5" indent="0" algn="just">
              <a:buFont typeface="Calibri" pitchFamily="34" charset="0"/>
              <a:buNone/>
            </a:pPr>
            <a:r>
              <a:rPr lang="fr-FR" sz="2000" smtClean="0">
                <a:solidFill>
                  <a:schemeClr val="bg1"/>
                </a:solidFill>
                <a:latin typeface="Calibri" panose="020F0502020204030204" pitchFamily="34" charset="0"/>
              </a:rPr>
              <a:t>		- en créant notre site internet</a:t>
            </a:r>
          </a:p>
          <a:p>
            <a:pPr marL="871400" lvl="5" indent="0" algn="just">
              <a:buFont typeface="Calibri" pitchFamily="34" charset="0"/>
              <a:buNone/>
            </a:pPr>
            <a:r>
              <a:rPr lang="fr-FR" sz="2000" smtClean="0">
                <a:solidFill>
                  <a:schemeClr val="bg1"/>
                </a:solidFill>
                <a:latin typeface="Calibri" panose="020F0502020204030204" pitchFamily="34" charset="0"/>
              </a:rPr>
              <a:t>		- en diffusant des articles dans la presse</a:t>
            </a:r>
          </a:p>
          <a:p>
            <a:pPr marL="871400" lvl="5" indent="0" algn="just">
              <a:buFont typeface="Calibri" pitchFamily="34" charset="0"/>
              <a:buNone/>
            </a:pPr>
            <a:r>
              <a:rPr lang="fr-FR" sz="2000" smtClean="0">
                <a:solidFill>
                  <a:schemeClr val="bg1"/>
                </a:solidFill>
                <a:latin typeface="Calibri" panose="020F0502020204030204" pitchFamily="34" charset="0"/>
              </a:rPr>
              <a:t>- par une représentation active aux évènements (sportives ou extra-sportives)</a:t>
            </a:r>
          </a:p>
          <a:p>
            <a:pPr marL="871400" lvl="5" indent="0" algn="just">
              <a:buFont typeface="Calibri" pitchFamily="34" charset="0"/>
              <a:buNone/>
            </a:pPr>
            <a:r>
              <a:rPr lang="fr-FR" sz="2000" smtClean="0">
                <a:solidFill>
                  <a:schemeClr val="bg1"/>
                </a:solidFill>
                <a:latin typeface="Calibri" panose="020F0502020204030204" pitchFamily="34" charset="0"/>
              </a:rPr>
              <a:t>- par le biais de notre partenaire équipementier et nos sponsors éventuels</a:t>
            </a:r>
          </a:p>
          <a:p>
            <a:pPr marL="871400" lvl="5" indent="0" algn="just">
              <a:buFont typeface="Calibri" pitchFamily="34" charset="0"/>
              <a:buNone/>
            </a:pPr>
            <a:r>
              <a:rPr lang="fr-FR" sz="2000" smtClean="0">
                <a:solidFill>
                  <a:schemeClr val="bg1"/>
                </a:solidFill>
                <a:latin typeface="Calibri" panose="020F0502020204030204" pitchFamily="34" charset="0"/>
              </a:rPr>
              <a:t>- par toutes les actions (évènements) que nous pourrons mener et organiser</a:t>
            </a:r>
          </a:p>
          <a:p>
            <a:pPr algn="just"/>
            <a:endParaRPr lang="fr-FR" dirty="0">
              <a:solidFill>
                <a:schemeClr val="bg1"/>
              </a:solidFill>
            </a:endParaRPr>
          </a:p>
        </p:txBody>
      </p:sp>
      <p:sp>
        <p:nvSpPr>
          <p:cNvPr id="17"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6661" y="147782"/>
            <a:ext cx="1434974" cy="1378849"/>
          </a:xfrm>
          <a:prstGeom prst="rect">
            <a:avLst/>
          </a:prstGeom>
        </p:spPr>
      </p:pic>
    </p:spTree>
    <p:extLst>
      <p:ext uri="{BB962C8B-B14F-4D97-AF65-F5344CB8AC3E}">
        <p14:creationId xmlns:p14="http://schemas.microsoft.com/office/powerpoint/2010/main" val="166942194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2" name="Titre 1"/>
          <p:cNvSpPr txBox="1">
            <a:spLocks noGrp="1"/>
          </p:cNvSpPr>
          <p:nvPr>
            <p:ph type="title"/>
          </p:nvPr>
        </p:nvSpPr>
        <p:spPr>
          <a:xfrm>
            <a:off x="908304" y="630936"/>
            <a:ext cx="9601200" cy="667512"/>
          </a:xfrm>
          <a:prstGeom prst="rect">
            <a:avLst/>
          </a:prstGeom>
        </p:spPr>
        <p:txBody>
          <a:bodyPr>
            <a:normAutofit/>
          </a:bodyPr>
          <a:lstStyle/>
          <a:p>
            <a:r>
              <a:rPr sz="3070" b="1" dirty="0">
                <a:solidFill>
                  <a:srgbClr val="FFFF00"/>
                </a:solidFill>
                <a:effectLst>
                  <a:outerShdw blurRad="38100" dist="38100" dir="2700000" algn="tl">
                    <a:srgbClr val="000000">
                      <a:alpha val="43137"/>
                    </a:srgbClr>
                  </a:outerShdw>
                </a:effectLst>
              </a:rPr>
              <a:t>Un club avec </a:t>
            </a:r>
            <a:r>
              <a:rPr lang="fr-FR" sz="3070" b="1" dirty="0" smtClean="0">
                <a:solidFill>
                  <a:srgbClr val="FFFF00"/>
                </a:solidFill>
                <a:effectLst>
                  <a:outerShdw blurRad="38100" dist="38100" dir="2700000" algn="tl">
                    <a:srgbClr val="000000">
                      <a:alpha val="43137"/>
                    </a:srgbClr>
                  </a:outerShdw>
                </a:effectLst>
              </a:rPr>
              <a:t>un</a:t>
            </a:r>
            <a:r>
              <a:rPr sz="3070" b="1" dirty="0" smtClean="0">
                <a:solidFill>
                  <a:srgbClr val="FFFF00"/>
                </a:solidFill>
                <a:effectLst>
                  <a:outerShdw blurRad="38100" dist="38100" dir="2700000" algn="tl">
                    <a:srgbClr val="000000">
                      <a:alpha val="43137"/>
                    </a:srgbClr>
                  </a:outerShdw>
                </a:effectLst>
              </a:rPr>
              <a:t> </a:t>
            </a:r>
            <a:r>
              <a:rPr sz="3070" b="1" dirty="0" err="1" smtClean="0">
                <a:solidFill>
                  <a:srgbClr val="FFFF00"/>
                </a:solidFill>
                <a:effectLst>
                  <a:outerShdw blurRad="38100" dist="38100" dir="2700000" algn="tl">
                    <a:srgbClr val="000000">
                      <a:alpha val="43137"/>
                    </a:srgbClr>
                  </a:outerShdw>
                </a:effectLst>
              </a:rPr>
              <a:t>projet</a:t>
            </a:r>
            <a:r>
              <a:rPr lang="fr-FR" sz="3070" b="1" dirty="0" smtClean="0">
                <a:solidFill>
                  <a:srgbClr val="FFFF00"/>
                </a:solidFill>
                <a:effectLst>
                  <a:outerShdw blurRad="38100" dist="38100" dir="2700000" algn="tl">
                    <a:srgbClr val="000000">
                      <a:alpha val="43137"/>
                    </a:srgbClr>
                  </a:outerShdw>
                </a:effectLst>
              </a:rPr>
              <a:t> associatif</a:t>
            </a:r>
            <a:r>
              <a:rPr sz="3070" b="1" dirty="0" smtClean="0">
                <a:solidFill>
                  <a:srgbClr val="FFFF00"/>
                </a:solidFill>
                <a:effectLst>
                  <a:outerShdw blurRad="38100" dist="38100" dir="2700000" algn="tl">
                    <a:srgbClr val="000000">
                      <a:alpha val="43137"/>
                    </a:srgbClr>
                  </a:outerShdw>
                </a:effectLst>
              </a:rPr>
              <a:t> </a:t>
            </a:r>
            <a:r>
              <a:rPr lang="fr-FR" sz="3070" b="1" dirty="0" smtClean="0">
                <a:solidFill>
                  <a:srgbClr val="FFFF00"/>
                </a:solidFill>
                <a:effectLst>
                  <a:outerShdw blurRad="38100" dist="38100" dir="2700000" algn="tl">
                    <a:srgbClr val="000000">
                      <a:alpha val="43137"/>
                    </a:srgbClr>
                  </a:outerShdw>
                </a:effectLst>
              </a:rPr>
              <a:t>financé</a:t>
            </a:r>
            <a:endParaRPr sz="3070" b="1" dirty="0">
              <a:solidFill>
                <a:srgbClr val="FFFF00"/>
              </a:solidFill>
              <a:effectLst>
                <a:outerShdw blurRad="38100" dist="38100" dir="2700000" algn="tl">
                  <a:srgbClr val="000000">
                    <a:alpha val="43137"/>
                  </a:srgbClr>
                </a:outerShdw>
              </a:effectLst>
            </a:endParaRPr>
          </a:p>
        </p:txBody>
      </p:sp>
      <p:sp>
        <p:nvSpPr>
          <p:cNvPr id="294" name="Installer durablement 3 équipes d’interclub à son plus haut niveau"/>
          <p:cNvSpPr/>
          <p:nvPr/>
        </p:nvSpPr>
        <p:spPr>
          <a:xfrm>
            <a:off x="182880" y="1716560"/>
            <a:ext cx="3035748" cy="488070"/>
          </a:xfrm>
          <a:prstGeom prst="roundRect">
            <a:avLst>
              <a:gd name="adj" fmla="val 39031"/>
            </a:avLst>
          </a:prstGeom>
          <a:solidFill>
            <a:srgbClr val="FFFFFF">
              <a:alpha val="75080"/>
            </a:srgbClr>
          </a:solidFill>
          <a:ln w="12700">
            <a:solidFill>
              <a:schemeClr val="accent1">
                <a:alpha val="7508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6350" lvl="1" indent="-6350" algn="ctr">
              <a:defRPr sz="1200"/>
            </a:pPr>
            <a:r>
              <a:rPr sz="1400" dirty="0"/>
              <a:t>Installer </a:t>
            </a:r>
            <a:r>
              <a:rPr sz="1400" dirty="0" err="1"/>
              <a:t>durablement</a:t>
            </a:r>
            <a:r>
              <a:rPr sz="1400" dirty="0"/>
              <a:t> </a:t>
            </a:r>
            <a:r>
              <a:rPr lang="fr-FR" sz="1400" dirty="0" smtClean="0"/>
              <a:t>les</a:t>
            </a:r>
            <a:r>
              <a:rPr sz="1400" dirty="0" smtClean="0"/>
              <a:t> </a:t>
            </a:r>
            <a:r>
              <a:rPr sz="1400" dirty="0" err="1"/>
              <a:t>équipes</a:t>
            </a:r>
            <a:r>
              <a:rPr sz="1400" dirty="0"/>
              <a:t> </a:t>
            </a:r>
            <a:r>
              <a:rPr sz="1400" dirty="0" err="1"/>
              <a:t>d’interclub</a:t>
            </a:r>
            <a:r>
              <a:rPr sz="1400" dirty="0"/>
              <a:t> à son plus haut </a:t>
            </a:r>
            <a:r>
              <a:rPr sz="1400" dirty="0" err="1"/>
              <a:t>niveau</a:t>
            </a:r>
            <a:endParaRPr sz="1400" dirty="0"/>
          </a:p>
        </p:txBody>
      </p:sp>
      <p:sp>
        <p:nvSpPr>
          <p:cNvPr id="295" name="Renouveler notre label «  école française de badminton 1 étoile  » pour les jeunes"/>
          <p:cNvSpPr/>
          <p:nvPr/>
        </p:nvSpPr>
        <p:spPr>
          <a:xfrm>
            <a:off x="194628" y="2773451"/>
            <a:ext cx="3024000" cy="468000"/>
          </a:xfrm>
          <a:prstGeom prst="roundRect">
            <a:avLst>
              <a:gd name="adj" fmla="val 27358"/>
            </a:avLst>
          </a:prstGeom>
          <a:solidFill>
            <a:srgbClr val="FFFFFF">
              <a:alpha val="74744"/>
            </a:srgbClr>
          </a:solidFill>
          <a:ln w="12700">
            <a:solidFill>
              <a:schemeClr val="accent1">
                <a:alpha val="74744"/>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95250" lvl="1" indent="-6350" algn="ctr" defTabSz="457200">
              <a:spcBef>
                <a:spcPts val="600"/>
              </a:spcBef>
              <a:defRPr sz="1200" b="1"/>
            </a:pPr>
            <a:r>
              <a:rPr sz="1400" b="0" dirty="0" err="1"/>
              <a:t>Renouveler</a:t>
            </a:r>
            <a:r>
              <a:rPr sz="1400" b="0" dirty="0"/>
              <a:t> </a:t>
            </a:r>
            <a:r>
              <a:rPr sz="1400" b="0" dirty="0" err="1"/>
              <a:t>notre</a:t>
            </a:r>
            <a:r>
              <a:rPr sz="1400" b="0" dirty="0"/>
              <a:t> </a:t>
            </a:r>
            <a:r>
              <a:rPr sz="1400" b="0" dirty="0" smtClean="0"/>
              <a:t>label</a:t>
            </a:r>
            <a:r>
              <a:rPr lang="fr-FR" sz="1400" dirty="0"/>
              <a:t> </a:t>
            </a:r>
            <a:r>
              <a:rPr lang="fr-FR" sz="1400" b="0" dirty="0" smtClean="0"/>
              <a:t> </a:t>
            </a:r>
            <a:r>
              <a:rPr sz="1400" dirty="0" smtClean="0"/>
              <a:t>«</a:t>
            </a:r>
            <a:r>
              <a:rPr sz="1400" dirty="0"/>
              <a:t>  école française de </a:t>
            </a:r>
            <a:r>
              <a:rPr sz="1400" dirty="0" smtClean="0"/>
              <a:t>bad </a:t>
            </a:r>
            <a:r>
              <a:rPr lang="fr-FR" sz="1400" dirty="0"/>
              <a:t>2</a:t>
            </a:r>
            <a:r>
              <a:rPr sz="1400" dirty="0" smtClean="0"/>
              <a:t> </a:t>
            </a:r>
            <a:r>
              <a:rPr sz="1400" dirty="0" err="1" smtClean="0"/>
              <a:t>étoile</a:t>
            </a:r>
            <a:r>
              <a:rPr lang="fr-FR" sz="1400" dirty="0" smtClean="0"/>
              <a:t>s</a:t>
            </a:r>
            <a:r>
              <a:rPr sz="1400" dirty="0"/>
              <a:t>  »</a:t>
            </a:r>
            <a:endParaRPr sz="1400" b="0" dirty="0"/>
          </a:p>
        </p:txBody>
      </p:sp>
      <p:sp>
        <p:nvSpPr>
          <p:cNvPr id="296" name="Les frais d'inscription aux différents compétitions (croissants chaque année)"/>
          <p:cNvSpPr/>
          <p:nvPr/>
        </p:nvSpPr>
        <p:spPr>
          <a:xfrm>
            <a:off x="3611418" y="1732157"/>
            <a:ext cx="3158837" cy="468000"/>
          </a:xfrm>
          <a:prstGeom prst="roundRect">
            <a:avLst>
              <a:gd name="adj" fmla="val 39031"/>
            </a:avLst>
          </a:prstGeom>
          <a:solidFill>
            <a:srgbClr val="FFFFFF">
              <a:alpha val="74903"/>
            </a:srgbClr>
          </a:solidFill>
          <a:ln w="12700">
            <a:solidFill>
              <a:schemeClr val="accent1">
                <a:alpha val="74903"/>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defTabSz="457200">
              <a:spcBef>
                <a:spcPts val="600"/>
              </a:spcBef>
              <a:defRPr sz="1200"/>
            </a:pPr>
            <a:r>
              <a:rPr sz="1400" dirty="0"/>
              <a:t>Les frais </a:t>
            </a:r>
            <a:r>
              <a:rPr sz="1400" dirty="0" err="1"/>
              <a:t>d'inscription</a:t>
            </a:r>
            <a:r>
              <a:rPr sz="1400" dirty="0"/>
              <a:t> aux </a:t>
            </a:r>
            <a:r>
              <a:rPr sz="1400" dirty="0" err="1" smtClean="0"/>
              <a:t>différent</a:t>
            </a:r>
            <a:r>
              <a:rPr lang="fr-FR" sz="1400" dirty="0" smtClean="0"/>
              <a:t>e</a:t>
            </a:r>
            <a:r>
              <a:rPr sz="1400" dirty="0" smtClean="0"/>
              <a:t>s </a:t>
            </a:r>
            <a:r>
              <a:rPr sz="1400" dirty="0" err="1" smtClean="0"/>
              <a:t>compétitions</a:t>
            </a:r>
            <a:r>
              <a:rPr lang="fr-FR" sz="1400" dirty="0" smtClean="0"/>
              <a:t> (jeunes et adultes)</a:t>
            </a:r>
            <a:r>
              <a:rPr sz="1400" dirty="0" smtClean="0"/>
              <a:t> </a:t>
            </a:r>
            <a:endParaRPr sz="1400" dirty="0"/>
          </a:p>
        </p:txBody>
      </p:sp>
      <p:sp>
        <p:nvSpPr>
          <p:cNvPr id="297" name="Les frais de stages de perfectionnement pour les compétiteurs adultes"/>
          <p:cNvSpPr/>
          <p:nvPr/>
        </p:nvSpPr>
        <p:spPr>
          <a:xfrm>
            <a:off x="3611418" y="2247665"/>
            <a:ext cx="3149599" cy="468000"/>
          </a:xfrm>
          <a:prstGeom prst="roundRect">
            <a:avLst>
              <a:gd name="adj" fmla="val 38439"/>
            </a:avLst>
          </a:prstGeom>
          <a:solidFill>
            <a:srgbClr val="FFFFFF">
              <a:alpha val="75000"/>
            </a:srgbClr>
          </a:solidFill>
          <a:ln w="12700">
            <a:solidFill>
              <a:schemeClr val="accent1">
                <a:alpha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just" defTabSz="457200">
              <a:spcBef>
                <a:spcPts val="600"/>
              </a:spcBef>
              <a:defRPr sz="1200"/>
            </a:pPr>
            <a:endParaRPr lang="fr-FR" sz="1400" dirty="0"/>
          </a:p>
          <a:p>
            <a:pPr algn="ctr" defTabSz="457200">
              <a:spcBef>
                <a:spcPts val="600"/>
              </a:spcBef>
              <a:defRPr sz="1200"/>
            </a:pPr>
            <a:r>
              <a:rPr sz="1400" dirty="0"/>
              <a:t>Les frais de stages de </a:t>
            </a:r>
            <a:r>
              <a:rPr sz="1400" dirty="0" err="1"/>
              <a:t>perfectionnement</a:t>
            </a:r>
            <a:r>
              <a:rPr sz="1400" dirty="0"/>
              <a:t> </a:t>
            </a:r>
            <a:r>
              <a:rPr sz="1400" dirty="0" err="1"/>
              <a:t>compétiteurs</a:t>
            </a:r>
            <a:endParaRPr sz="1400" dirty="0"/>
          </a:p>
          <a:p>
            <a:pPr algn="just" defTabSz="457200">
              <a:spcBef>
                <a:spcPts val="600"/>
              </a:spcBef>
              <a:defRPr sz="1200" b="1"/>
            </a:pPr>
            <a:endParaRPr sz="1400" b="0" dirty="0"/>
          </a:p>
        </p:txBody>
      </p:sp>
      <p:sp>
        <p:nvSpPr>
          <p:cNvPr id="298" name="Les frais de formation pour l’encadrement des jeunes"/>
          <p:cNvSpPr/>
          <p:nvPr/>
        </p:nvSpPr>
        <p:spPr>
          <a:xfrm>
            <a:off x="3611418" y="3293466"/>
            <a:ext cx="3140363" cy="468000"/>
          </a:xfrm>
          <a:prstGeom prst="roundRect">
            <a:avLst>
              <a:gd name="adj" fmla="val 38439"/>
            </a:avLst>
          </a:prstGeom>
          <a:solidFill>
            <a:srgbClr val="FFFFFF">
              <a:alpha val="75000"/>
            </a:srgbClr>
          </a:solidFill>
          <a:ln w="12700">
            <a:solidFill>
              <a:schemeClr val="accent1">
                <a:alpha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spcBef>
                <a:spcPts val="600"/>
              </a:spcBef>
              <a:defRPr sz="1200"/>
            </a:pPr>
            <a:r>
              <a:rPr lang="fr-FR" sz="1400" dirty="0"/>
              <a:t>Les frais de formation et de stage pour les officiels (arbitre et juge-arbitre)</a:t>
            </a:r>
          </a:p>
        </p:txBody>
      </p:sp>
      <p:sp>
        <p:nvSpPr>
          <p:cNvPr id="299" name="Achats et renouvellement de matériel (volant, filet, matériel informatique)"/>
          <p:cNvSpPr/>
          <p:nvPr/>
        </p:nvSpPr>
        <p:spPr>
          <a:xfrm>
            <a:off x="3620656" y="2769660"/>
            <a:ext cx="3168072" cy="468000"/>
          </a:xfrm>
          <a:prstGeom prst="roundRect">
            <a:avLst>
              <a:gd name="adj" fmla="val 38439"/>
            </a:avLst>
          </a:prstGeom>
          <a:solidFill>
            <a:srgbClr val="FFFFFF">
              <a:alpha val="75000"/>
            </a:srgbClr>
          </a:solidFill>
          <a:ln w="12700">
            <a:solidFill>
              <a:schemeClr val="accent1">
                <a:alpha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spcBef>
                <a:spcPts val="600"/>
              </a:spcBef>
              <a:defRPr sz="1200"/>
            </a:pPr>
            <a:r>
              <a:rPr lang="fr-FR" sz="1400" dirty="0" smtClean="0"/>
              <a:t>Achat </a:t>
            </a:r>
            <a:r>
              <a:rPr lang="fr-FR" sz="1400" dirty="0"/>
              <a:t>et renouvellement de matériel (</a:t>
            </a:r>
            <a:r>
              <a:rPr lang="fr-FR" sz="1400" dirty="0" smtClean="0"/>
              <a:t>volant, maillot, matériel informatique…)</a:t>
            </a:r>
            <a:endParaRPr lang="fr-FR" sz="1400" dirty="0"/>
          </a:p>
        </p:txBody>
      </p:sp>
      <p:sp>
        <p:nvSpPr>
          <p:cNvPr id="300" name="Développer la visibilité du badminton au niveau local"/>
          <p:cNvSpPr/>
          <p:nvPr/>
        </p:nvSpPr>
        <p:spPr>
          <a:xfrm>
            <a:off x="194628" y="2257686"/>
            <a:ext cx="3024000" cy="467226"/>
          </a:xfrm>
          <a:prstGeom prst="roundRect">
            <a:avLst>
              <a:gd name="adj" fmla="val 39813"/>
            </a:avLst>
          </a:prstGeom>
          <a:solidFill>
            <a:srgbClr val="FFFFFF">
              <a:alpha val="75035"/>
            </a:srgbClr>
          </a:solidFill>
          <a:ln w="12700">
            <a:solidFill>
              <a:schemeClr val="accent1">
                <a:alpha val="75035"/>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rIns="45719" anchor="ctr" anchorCtr="1"/>
          <a:lstStyle/>
          <a:p>
            <a:pPr marL="6350" lvl="1" indent="-6350" algn="ctr" defTabSz="457200">
              <a:spcBef>
                <a:spcPts val="600"/>
              </a:spcBef>
              <a:defRPr sz="1200"/>
            </a:pPr>
            <a:r>
              <a:rPr lang="fr-FR" sz="1400" dirty="0" smtClean="0"/>
              <a:t>D</a:t>
            </a:r>
            <a:r>
              <a:rPr sz="1400" dirty="0" err="1" smtClean="0"/>
              <a:t>évelopper</a:t>
            </a:r>
            <a:r>
              <a:rPr sz="1400" dirty="0" smtClean="0"/>
              <a:t> </a:t>
            </a:r>
            <a:r>
              <a:rPr sz="1400" dirty="0"/>
              <a:t>la </a:t>
            </a:r>
            <a:r>
              <a:rPr sz="1400" dirty="0" err="1"/>
              <a:t>visibilité</a:t>
            </a:r>
            <a:r>
              <a:rPr sz="1400" dirty="0"/>
              <a:t> du badminton au </a:t>
            </a:r>
            <a:r>
              <a:rPr sz="1400" dirty="0" err="1"/>
              <a:t>niveau</a:t>
            </a:r>
            <a:r>
              <a:rPr sz="1400" dirty="0"/>
              <a:t> </a:t>
            </a:r>
            <a:r>
              <a:rPr sz="1400" dirty="0" smtClean="0"/>
              <a:t>local</a:t>
            </a:r>
            <a:r>
              <a:rPr lang="fr-FR" sz="1400" dirty="0" smtClean="0"/>
              <a:t> et au-delà</a:t>
            </a:r>
            <a:endParaRPr sz="1400" dirty="0"/>
          </a:p>
        </p:txBody>
      </p:sp>
      <p:sp>
        <p:nvSpPr>
          <p:cNvPr id="301" name="Améliorer le travail et la formation des encadrants / entraineurs des jeunes"/>
          <p:cNvSpPr/>
          <p:nvPr/>
        </p:nvSpPr>
        <p:spPr>
          <a:xfrm>
            <a:off x="194628" y="3308155"/>
            <a:ext cx="3024000" cy="468000"/>
          </a:xfrm>
          <a:prstGeom prst="roundRect">
            <a:avLst>
              <a:gd name="adj" fmla="val 35815"/>
            </a:avLst>
          </a:prstGeom>
          <a:solidFill>
            <a:srgbClr val="FFFFFF">
              <a:alpha val="74641"/>
            </a:srgbClr>
          </a:solidFill>
          <a:ln w="12700">
            <a:solidFill>
              <a:schemeClr val="accent1">
                <a:alpha val="74641"/>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0" lvl="1" algn="ctr" defTabSz="457200">
              <a:spcBef>
                <a:spcPts val="600"/>
              </a:spcBef>
              <a:defRPr sz="1200"/>
            </a:pPr>
            <a:r>
              <a:rPr sz="1400" dirty="0" err="1"/>
              <a:t>Améliorer</a:t>
            </a:r>
            <a:r>
              <a:rPr sz="1400" dirty="0"/>
              <a:t> le travail et la formation des </a:t>
            </a:r>
            <a:r>
              <a:rPr sz="1400" dirty="0" err="1"/>
              <a:t>encadrants</a:t>
            </a:r>
            <a:r>
              <a:rPr sz="1400" dirty="0"/>
              <a:t> / </a:t>
            </a:r>
            <a:r>
              <a:rPr sz="1400" dirty="0" err="1"/>
              <a:t>entraineurs</a:t>
            </a:r>
            <a:r>
              <a:rPr sz="1400" dirty="0"/>
              <a:t> des </a:t>
            </a:r>
            <a:r>
              <a:rPr sz="1400" dirty="0" err="1"/>
              <a:t>jeunes</a:t>
            </a:r>
            <a:endParaRPr sz="1400" dirty="0"/>
          </a:p>
        </p:txBody>
      </p:sp>
      <p:sp>
        <p:nvSpPr>
          <p:cNvPr id="302" name="Poursuivre et développer l’organisation d’évènements"/>
          <p:cNvSpPr/>
          <p:nvPr/>
        </p:nvSpPr>
        <p:spPr>
          <a:xfrm>
            <a:off x="194628" y="3839411"/>
            <a:ext cx="3024000" cy="468000"/>
          </a:xfrm>
          <a:prstGeom prst="roundRect">
            <a:avLst>
              <a:gd name="adj" fmla="val 39031"/>
            </a:avLst>
          </a:prstGeom>
          <a:solidFill>
            <a:srgbClr val="FFFFFF">
              <a:alpha val="75102"/>
            </a:srgbClr>
          </a:solidFill>
          <a:ln w="12700">
            <a:solidFill>
              <a:schemeClr val="accent1">
                <a:alpha val="75102"/>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rIns="45719" anchor="ctr"/>
          <a:lstStyle/>
          <a:p>
            <a:pPr marL="0" lvl="1" algn="ctr" defTabSz="457200">
              <a:spcBef>
                <a:spcPts val="600"/>
              </a:spcBef>
              <a:defRPr sz="1200"/>
            </a:pPr>
            <a:r>
              <a:rPr sz="1400" dirty="0" err="1"/>
              <a:t>Poursuivre</a:t>
            </a:r>
            <a:r>
              <a:rPr sz="1400" dirty="0"/>
              <a:t> et </a:t>
            </a:r>
            <a:r>
              <a:rPr sz="1400" dirty="0" err="1"/>
              <a:t>développer</a:t>
            </a:r>
            <a:r>
              <a:rPr lang="fr-FR" sz="1400" dirty="0"/>
              <a:t> </a:t>
            </a:r>
            <a:r>
              <a:rPr sz="1400" dirty="0" err="1"/>
              <a:t>l’organisation</a:t>
            </a:r>
            <a:r>
              <a:rPr sz="1400" dirty="0"/>
              <a:t> </a:t>
            </a:r>
            <a:r>
              <a:rPr sz="1400" dirty="0" err="1"/>
              <a:t>d’évènements</a:t>
            </a:r>
            <a:endParaRPr sz="1400" dirty="0"/>
          </a:p>
        </p:txBody>
      </p:sp>
      <p:sp>
        <p:nvSpPr>
          <p:cNvPr id="303" name="Les frais de formation et de stage pour les officiels (arbitre et juge-arbitre)"/>
          <p:cNvSpPr/>
          <p:nvPr/>
        </p:nvSpPr>
        <p:spPr>
          <a:xfrm>
            <a:off x="3611418" y="3834331"/>
            <a:ext cx="3158837" cy="468000"/>
          </a:xfrm>
          <a:prstGeom prst="roundRect">
            <a:avLst>
              <a:gd name="adj" fmla="val 36397"/>
            </a:avLst>
          </a:prstGeom>
          <a:solidFill>
            <a:srgbClr val="FFFFFF">
              <a:alpha val="75000"/>
            </a:srgbClr>
          </a:solidFill>
          <a:ln w="12700">
            <a:solidFill>
              <a:schemeClr val="accent1">
                <a:alpha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chorCtr="0"/>
          <a:lstStyle/>
          <a:p>
            <a:pPr algn="just" defTabSz="457200">
              <a:spcBef>
                <a:spcPts val="600"/>
              </a:spcBef>
              <a:defRPr sz="1200"/>
            </a:pPr>
            <a:endParaRPr lang="fr-FR" sz="1400" dirty="0"/>
          </a:p>
          <a:p>
            <a:pPr algn="just" defTabSz="457200">
              <a:spcBef>
                <a:spcPts val="600"/>
              </a:spcBef>
              <a:defRPr sz="1200"/>
            </a:pPr>
            <a:endParaRPr lang="fr-FR" sz="1400" dirty="0"/>
          </a:p>
          <a:p>
            <a:pPr algn="ctr" defTabSz="457200">
              <a:spcBef>
                <a:spcPts val="600"/>
              </a:spcBef>
              <a:defRPr sz="1200"/>
            </a:pPr>
            <a:r>
              <a:rPr lang="fr-FR" sz="1400" dirty="0"/>
              <a:t>Les frais de formation pour </a:t>
            </a:r>
            <a:r>
              <a:rPr lang="fr-FR" sz="1400" dirty="0" smtClean="0"/>
              <a:t>l’entrainement </a:t>
            </a:r>
            <a:r>
              <a:rPr lang="fr-FR" sz="1400" dirty="0"/>
              <a:t>des </a:t>
            </a:r>
            <a:r>
              <a:rPr lang="fr-FR" sz="1400" dirty="0" smtClean="0"/>
              <a:t>jeunes (encadrant)</a:t>
            </a:r>
            <a:endParaRPr lang="fr-FR" sz="1400" dirty="0"/>
          </a:p>
          <a:p>
            <a:pPr algn="just" defTabSz="457200">
              <a:spcBef>
                <a:spcPts val="600"/>
              </a:spcBef>
              <a:defRPr sz="1200"/>
            </a:pPr>
            <a:endParaRPr lang="fr-FR" sz="1400" dirty="0"/>
          </a:p>
          <a:p>
            <a:pPr algn="just" defTabSz="457200">
              <a:spcBef>
                <a:spcPts val="600"/>
              </a:spcBef>
              <a:defRPr sz="1200" b="1"/>
            </a:pPr>
            <a:endParaRPr sz="1400" b="0" dirty="0"/>
          </a:p>
        </p:txBody>
      </p:sp>
      <p:sp>
        <p:nvSpPr>
          <p:cNvPr id="304" name="Frais afférents aux différentes manifestations (sorties, galette des rois,…)"/>
          <p:cNvSpPr/>
          <p:nvPr/>
        </p:nvSpPr>
        <p:spPr>
          <a:xfrm>
            <a:off x="3620655" y="4366058"/>
            <a:ext cx="3149600" cy="468000"/>
          </a:xfrm>
          <a:prstGeom prst="roundRect">
            <a:avLst>
              <a:gd name="adj" fmla="val 35815"/>
            </a:avLst>
          </a:prstGeom>
          <a:solidFill>
            <a:srgbClr val="FFFFFF">
              <a:alpha val="75000"/>
            </a:srgbClr>
          </a:solidFill>
          <a:ln w="12700">
            <a:solidFill>
              <a:schemeClr val="accent1">
                <a:alpha val="750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defTabSz="457200">
              <a:spcBef>
                <a:spcPts val="600"/>
              </a:spcBef>
              <a:defRPr sz="1200"/>
            </a:pPr>
            <a:endParaRPr lang="fr-FR" sz="1400" dirty="0"/>
          </a:p>
          <a:p>
            <a:pPr algn="ctr" defTabSz="457200">
              <a:spcBef>
                <a:spcPts val="600"/>
              </a:spcBef>
              <a:defRPr sz="1200"/>
            </a:pPr>
            <a:r>
              <a:rPr lang="fr-FR" sz="1400" dirty="0" smtClean="0"/>
              <a:t>Les </a:t>
            </a:r>
            <a:r>
              <a:rPr lang="fr-FR" sz="1400" dirty="0"/>
              <a:t>f</a:t>
            </a:r>
            <a:r>
              <a:rPr sz="1400" dirty="0" err="1" smtClean="0"/>
              <a:t>rais</a:t>
            </a:r>
            <a:r>
              <a:rPr lang="fr-FR" sz="1400" dirty="0" smtClean="0"/>
              <a:t> </a:t>
            </a:r>
            <a:r>
              <a:rPr sz="1400" dirty="0" err="1"/>
              <a:t>afférents</a:t>
            </a:r>
            <a:r>
              <a:rPr sz="1400" dirty="0"/>
              <a:t> aux </a:t>
            </a:r>
            <a:r>
              <a:rPr sz="1400" dirty="0" err="1"/>
              <a:t>différentes</a:t>
            </a:r>
            <a:r>
              <a:rPr sz="1400" dirty="0"/>
              <a:t> manifestations </a:t>
            </a:r>
            <a:r>
              <a:rPr sz="1400" dirty="0" smtClean="0"/>
              <a:t>(</a:t>
            </a:r>
            <a:r>
              <a:rPr lang="fr-FR" sz="1400" dirty="0" smtClean="0"/>
              <a:t>tournois</a:t>
            </a:r>
            <a:r>
              <a:rPr sz="1400" dirty="0" smtClean="0"/>
              <a:t>,</a:t>
            </a:r>
            <a:r>
              <a:rPr lang="fr-FR" sz="1400" dirty="0" smtClean="0"/>
              <a:t> évènements</a:t>
            </a:r>
            <a:r>
              <a:rPr sz="1400" dirty="0" smtClean="0"/>
              <a:t>…)</a:t>
            </a:r>
            <a:endParaRPr sz="1400" dirty="0"/>
          </a:p>
          <a:p>
            <a:pPr algn="just" defTabSz="457200">
              <a:spcBef>
                <a:spcPts val="600"/>
              </a:spcBef>
              <a:defRPr sz="1200" b="1"/>
            </a:pPr>
            <a:endParaRPr sz="1400" b="0" dirty="0"/>
          </a:p>
        </p:txBody>
      </p:sp>
      <p:sp>
        <p:nvSpPr>
          <p:cNvPr id="305" name="Balance"/>
          <p:cNvSpPr/>
          <p:nvPr/>
        </p:nvSpPr>
        <p:spPr>
          <a:xfrm>
            <a:off x="2201779" y="4938846"/>
            <a:ext cx="1727374" cy="1793453"/>
          </a:xfrm>
          <a:custGeom>
            <a:avLst/>
            <a:gdLst/>
            <a:ahLst/>
            <a:cxnLst>
              <a:cxn ang="0">
                <a:pos x="wd2" y="hd2"/>
              </a:cxn>
              <a:cxn ang="5400000">
                <a:pos x="wd2" y="hd2"/>
              </a:cxn>
              <a:cxn ang="10800000">
                <a:pos x="wd2" y="hd2"/>
              </a:cxn>
              <a:cxn ang="16200000">
                <a:pos x="wd2" y="hd2"/>
              </a:cxn>
            </a:cxnLst>
            <a:rect l="0" t="0" r="r" b="b"/>
            <a:pathLst>
              <a:path w="21600" h="21600" extrusionOk="0">
                <a:moveTo>
                  <a:pt x="204" y="0"/>
                </a:moveTo>
                <a:cubicBezTo>
                  <a:pt x="91" y="0"/>
                  <a:pt x="0" y="92"/>
                  <a:pt x="0" y="206"/>
                </a:cubicBezTo>
                <a:lnTo>
                  <a:pt x="0" y="1070"/>
                </a:lnTo>
                <a:cubicBezTo>
                  <a:pt x="0" y="1183"/>
                  <a:pt x="91" y="1274"/>
                  <a:pt x="204" y="1274"/>
                </a:cubicBezTo>
                <a:cubicBezTo>
                  <a:pt x="598" y="1274"/>
                  <a:pt x="3707" y="1274"/>
                  <a:pt x="7432" y="1274"/>
                </a:cubicBezTo>
                <a:lnTo>
                  <a:pt x="7432" y="3181"/>
                </a:lnTo>
                <a:lnTo>
                  <a:pt x="8705" y="3181"/>
                </a:lnTo>
                <a:lnTo>
                  <a:pt x="8705" y="1274"/>
                </a:lnTo>
                <a:cubicBezTo>
                  <a:pt x="10081" y="1274"/>
                  <a:pt x="11513" y="1274"/>
                  <a:pt x="12895" y="1274"/>
                </a:cubicBezTo>
                <a:lnTo>
                  <a:pt x="12895" y="3181"/>
                </a:lnTo>
                <a:lnTo>
                  <a:pt x="14168" y="3181"/>
                </a:lnTo>
                <a:lnTo>
                  <a:pt x="14168" y="1274"/>
                </a:lnTo>
                <a:cubicBezTo>
                  <a:pt x="17941" y="1274"/>
                  <a:pt x="21077" y="1274"/>
                  <a:pt x="21396" y="1274"/>
                </a:cubicBezTo>
                <a:cubicBezTo>
                  <a:pt x="21509" y="1274"/>
                  <a:pt x="21600" y="1183"/>
                  <a:pt x="21600" y="1070"/>
                </a:cubicBezTo>
                <a:lnTo>
                  <a:pt x="21600" y="206"/>
                </a:lnTo>
                <a:cubicBezTo>
                  <a:pt x="21600" y="92"/>
                  <a:pt x="21508" y="0"/>
                  <a:pt x="21389" y="0"/>
                </a:cubicBezTo>
                <a:lnTo>
                  <a:pt x="204" y="0"/>
                </a:lnTo>
                <a:close/>
                <a:moveTo>
                  <a:pt x="4922" y="3554"/>
                </a:moveTo>
                <a:cubicBezTo>
                  <a:pt x="4630" y="3554"/>
                  <a:pt x="4382" y="3763"/>
                  <a:pt x="4333" y="4055"/>
                </a:cubicBezTo>
                <a:lnTo>
                  <a:pt x="2061" y="17923"/>
                </a:lnTo>
                <a:cubicBezTo>
                  <a:pt x="2013" y="18215"/>
                  <a:pt x="1868" y="18478"/>
                  <a:pt x="1646" y="18667"/>
                </a:cubicBezTo>
                <a:lnTo>
                  <a:pt x="204" y="19916"/>
                </a:lnTo>
                <a:cubicBezTo>
                  <a:pt x="80" y="20024"/>
                  <a:pt x="10" y="20174"/>
                  <a:pt x="10" y="20336"/>
                </a:cubicBezTo>
                <a:lnTo>
                  <a:pt x="10" y="21600"/>
                </a:lnTo>
                <a:lnTo>
                  <a:pt x="21600" y="21600"/>
                </a:lnTo>
                <a:lnTo>
                  <a:pt x="21600" y="20341"/>
                </a:lnTo>
                <a:cubicBezTo>
                  <a:pt x="21600" y="20179"/>
                  <a:pt x="21530" y="20024"/>
                  <a:pt x="21406" y="19916"/>
                </a:cubicBezTo>
                <a:lnTo>
                  <a:pt x="19966" y="18667"/>
                </a:lnTo>
                <a:cubicBezTo>
                  <a:pt x="19744" y="18473"/>
                  <a:pt x="19592" y="18209"/>
                  <a:pt x="19549" y="17923"/>
                </a:cubicBezTo>
                <a:lnTo>
                  <a:pt x="17277" y="4055"/>
                </a:lnTo>
                <a:cubicBezTo>
                  <a:pt x="17228" y="3769"/>
                  <a:pt x="16980" y="3554"/>
                  <a:pt x="16688" y="3554"/>
                </a:cubicBezTo>
                <a:lnTo>
                  <a:pt x="4922" y="3554"/>
                </a:lnTo>
                <a:close/>
                <a:moveTo>
                  <a:pt x="10805" y="5692"/>
                </a:moveTo>
                <a:cubicBezTo>
                  <a:pt x="14000" y="5692"/>
                  <a:pt x="16585" y="8278"/>
                  <a:pt x="16585" y="11475"/>
                </a:cubicBezTo>
                <a:cubicBezTo>
                  <a:pt x="16585" y="14666"/>
                  <a:pt x="13995" y="17258"/>
                  <a:pt x="10805" y="17258"/>
                </a:cubicBezTo>
                <a:cubicBezTo>
                  <a:pt x="7615" y="17258"/>
                  <a:pt x="5025" y="14672"/>
                  <a:pt x="5025" y="11475"/>
                </a:cubicBezTo>
                <a:cubicBezTo>
                  <a:pt x="5025" y="8284"/>
                  <a:pt x="7610" y="5692"/>
                  <a:pt x="10805" y="5692"/>
                </a:cubicBezTo>
                <a:close/>
                <a:moveTo>
                  <a:pt x="14357" y="7712"/>
                </a:moveTo>
                <a:lnTo>
                  <a:pt x="11168" y="10562"/>
                </a:lnTo>
                <a:cubicBezTo>
                  <a:pt x="10817" y="10422"/>
                  <a:pt x="10395" y="10492"/>
                  <a:pt x="10108" y="10778"/>
                </a:cubicBezTo>
                <a:cubicBezTo>
                  <a:pt x="9725" y="11161"/>
                  <a:pt x="9725" y="11783"/>
                  <a:pt x="10108" y="12167"/>
                </a:cubicBezTo>
                <a:cubicBezTo>
                  <a:pt x="10492" y="12550"/>
                  <a:pt x="11113" y="12550"/>
                  <a:pt x="11497" y="12167"/>
                </a:cubicBezTo>
                <a:cubicBezTo>
                  <a:pt x="11783" y="11881"/>
                  <a:pt x="11853" y="11464"/>
                  <a:pt x="11713" y="11107"/>
                </a:cubicBezTo>
                <a:lnTo>
                  <a:pt x="14561" y="7916"/>
                </a:lnTo>
                <a:lnTo>
                  <a:pt x="14357" y="7712"/>
                </a:lnTo>
                <a:close/>
              </a:path>
            </a:pathLst>
          </a:custGeom>
          <a:solidFill>
            <a:srgbClr val="FFFFFF"/>
          </a:solidFill>
          <a:ln w="12700">
            <a:solidFill>
              <a:schemeClr val="accent1"/>
            </a:solidFill>
            <a:miter/>
          </a:ln>
        </p:spPr>
        <p:txBody>
          <a:bodyPr lIns="45719" rIns="45719" anchor="ctr"/>
          <a:lstStyle/>
          <a:p>
            <a:pPr>
              <a:defRPr sz="2400" b="1" i="1"/>
            </a:pPr>
            <a:endParaRPr/>
          </a:p>
        </p:txBody>
      </p:sp>
      <p:sp>
        <p:nvSpPr>
          <p:cNvPr id="306" name="LES PROJETS ET OBJECTIFS"/>
          <p:cNvSpPr/>
          <p:nvPr/>
        </p:nvSpPr>
        <p:spPr>
          <a:xfrm>
            <a:off x="116056" y="4379093"/>
            <a:ext cx="3102572" cy="488071"/>
          </a:xfrm>
          <a:prstGeom prst="roundRect">
            <a:avLst>
              <a:gd name="adj" fmla="val 39031"/>
            </a:avLst>
          </a:prstGeom>
          <a:solidFill>
            <a:srgbClr val="000000">
              <a:alpha val="75102"/>
            </a:srgbClr>
          </a:solidFill>
          <a:ln w="12700">
            <a:solidFill>
              <a:schemeClr val="accent1">
                <a:alpha val="75102"/>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0" lvl="1" algn="ctr" defTabSz="457200">
              <a:spcBef>
                <a:spcPts val="600"/>
              </a:spcBef>
              <a:defRPr sz="1400" b="1">
                <a:solidFill>
                  <a:srgbClr val="FFFFFF"/>
                </a:solidFill>
              </a:defRPr>
            </a:pPr>
            <a:r>
              <a:rPr dirty="0"/>
              <a:t>LES PROJETS ET OBJECTIFS</a:t>
            </a:r>
          </a:p>
        </p:txBody>
      </p:sp>
      <p:sp>
        <p:nvSpPr>
          <p:cNvPr id="307" name="LES FRAIS  ET CHARGES"/>
          <p:cNvSpPr/>
          <p:nvPr/>
        </p:nvSpPr>
        <p:spPr>
          <a:xfrm>
            <a:off x="3700155" y="5091995"/>
            <a:ext cx="3021292" cy="488070"/>
          </a:xfrm>
          <a:prstGeom prst="roundRect">
            <a:avLst>
              <a:gd name="adj" fmla="val 39031"/>
            </a:avLst>
          </a:prstGeom>
          <a:solidFill>
            <a:srgbClr val="000000">
              <a:alpha val="75102"/>
            </a:srgbClr>
          </a:solidFill>
          <a:ln w="12700">
            <a:solidFill>
              <a:schemeClr val="accent1">
                <a:alpha val="75102"/>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marL="0" lvl="2" algn="ctr" defTabSz="457200">
              <a:spcBef>
                <a:spcPts val="600"/>
              </a:spcBef>
              <a:defRPr sz="1400" b="1">
                <a:solidFill>
                  <a:srgbClr val="FFFFFF"/>
                </a:solidFill>
              </a:defRPr>
            </a:pPr>
            <a:r>
              <a:rPr dirty="0"/>
              <a:t>LES FRAIS  ET CHARGES</a:t>
            </a:r>
          </a:p>
        </p:txBody>
      </p:sp>
      <p:sp>
        <p:nvSpPr>
          <p:cNvPr id="308" name="Tous ces projets nous amènent donc à rechercher de nouveaux partenaires en plus du soutien des institutions publiques…"/>
          <p:cNvSpPr/>
          <p:nvPr/>
        </p:nvSpPr>
        <p:spPr>
          <a:xfrm>
            <a:off x="6881091" y="1484928"/>
            <a:ext cx="5275619" cy="49022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tx1">
              <a:alpha val="85000"/>
            </a:schemeClr>
          </a:solidFill>
          <a:ln w="12700">
            <a:solidFill>
              <a:schemeClr val="accent1">
                <a:alpha val="85045"/>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36000" rIns="45719" bIns="0" anchor="ctr">
            <a:normAutofit/>
          </a:bodyPr>
          <a:lstStyle/>
          <a:p>
            <a:pPr algn="ctr">
              <a:defRPr sz="2000" b="1"/>
            </a:pPr>
            <a:endParaRPr lang="fr-FR" dirty="0">
              <a:solidFill>
                <a:schemeClr val="bg1"/>
              </a:solidFill>
            </a:endParaRPr>
          </a:p>
          <a:p>
            <a:pPr algn="ctr">
              <a:defRPr sz="2000" b="1"/>
            </a:pPr>
            <a:r>
              <a:rPr lang="fr-FR" dirty="0" smtClean="0">
                <a:solidFill>
                  <a:schemeClr val="bg1"/>
                </a:solidFill>
              </a:rPr>
              <a:t>Ce</a:t>
            </a:r>
            <a:r>
              <a:rPr dirty="0" smtClean="0">
                <a:solidFill>
                  <a:schemeClr val="bg1"/>
                </a:solidFill>
              </a:rPr>
              <a:t> </a:t>
            </a:r>
            <a:r>
              <a:rPr dirty="0" err="1" smtClean="0">
                <a:solidFill>
                  <a:schemeClr val="bg1"/>
                </a:solidFill>
              </a:rPr>
              <a:t>projet</a:t>
            </a:r>
            <a:r>
              <a:rPr dirty="0" smtClean="0">
                <a:solidFill>
                  <a:schemeClr val="bg1"/>
                </a:solidFill>
              </a:rPr>
              <a:t> </a:t>
            </a:r>
            <a:r>
              <a:rPr dirty="0">
                <a:solidFill>
                  <a:schemeClr val="bg1"/>
                </a:solidFill>
              </a:rPr>
              <a:t>nous </a:t>
            </a:r>
            <a:r>
              <a:rPr dirty="0" err="1" smtClean="0">
                <a:solidFill>
                  <a:schemeClr val="bg1"/>
                </a:solidFill>
              </a:rPr>
              <a:t>amèn</a:t>
            </a:r>
            <a:r>
              <a:rPr lang="fr-FR" dirty="0" smtClean="0">
                <a:solidFill>
                  <a:schemeClr val="bg1"/>
                </a:solidFill>
              </a:rPr>
              <a:t>e</a:t>
            </a:r>
            <a:r>
              <a:rPr dirty="0" smtClean="0">
                <a:solidFill>
                  <a:schemeClr val="bg1"/>
                </a:solidFill>
              </a:rPr>
              <a:t> </a:t>
            </a:r>
            <a:endParaRPr lang="fr-FR" dirty="0">
              <a:solidFill>
                <a:schemeClr val="bg1"/>
              </a:solidFill>
            </a:endParaRPr>
          </a:p>
          <a:p>
            <a:pPr algn="ctr">
              <a:defRPr sz="2000" b="1"/>
            </a:pPr>
            <a:r>
              <a:rPr dirty="0" err="1">
                <a:solidFill>
                  <a:schemeClr val="bg1"/>
                </a:solidFill>
              </a:rPr>
              <a:t>donc</a:t>
            </a:r>
            <a:r>
              <a:rPr dirty="0">
                <a:solidFill>
                  <a:schemeClr val="bg1"/>
                </a:solidFill>
              </a:rPr>
              <a:t> à </a:t>
            </a:r>
            <a:r>
              <a:rPr dirty="0" err="1">
                <a:solidFill>
                  <a:schemeClr val="bg1"/>
                </a:solidFill>
              </a:rPr>
              <a:t>rechercher</a:t>
            </a:r>
            <a:r>
              <a:rPr dirty="0">
                <a:solidFill>
                  <a:schemeClr val="bg1"/>
                </a:solidFill>
              </a:rPr>
              <a:t> de nouveaux </a:t>
            </a:r>
            <a:endParaRPr lang="fr-FR" dirty="0">
              <a:solidFill>
                <a:schemeClr val="bg1"/>
              </a:solidFill>
            </a:endParaRPr>
          </a:p>
          <a:p>
            <a:pPr algn="ctr">
              <a:defRPr sz="2000" b="1"/>
            </a:pPr>
            <a:r>
              <a:rPr dirty="0" err="1">
                <a:solidFill>
                  <a:schemeClr val="bg1"/>
                </a:solidFill>
              </a:rPr>
              <a:t>partenaires</a:t>
            </a:r>
            <a:r>
              <a:rPr dirty="0">
                <a:solidFill>
                  <a:schemeClr val="bg1"/>
                </a:solidFill>
              </a:rPr>
              <a:t> </a:t>
            </a:r>
            <a:r>
              <a:rPr dirty="0" err="1">
                <a:solidFill>
                  <a:schemeClr val="bg1"/>
                </a:solidFill>
              </a:rPr>
              <a:t>en</a:t>
            </a:r>
            <a:r>
              <a:rPr dirty="0">
                <a:solidFill>
                  <a:schemeClr val="bg1"/>
                </a:solidFill>
              </a:rPr>
              <a:t> plus du </a:t>
            </a:r>
            <a:r>
              <a:rPr dirty="0" err="1">
                <a:solidFill>
                  <a:schemeClr val="bg1"/>
                </a:solidFill>
              </a:rPr>
              <a:t>soutien</a:t>
            </a:r>
            <a:r>
              <a:rPr dirty="0">
                <a:solidFill>
                  <a:schemeClr val="bg1"/>
                </a:solidFill>
              </a:rPr>
              <a:t> </a:t>
            </a:r>
            <a:endParaRPr lang="fr-FR" dirty="0">
              <a:solidFill>
                <a:schemeClr val="bg1"/>
              </a:solidFill>
            </a:endParaRPr>
          </a:p>
          <a:p>
            <a:pPr algn="ctr">
              <a:defRPr sz="2000" b="1"/>
            </a:pPr>
            <a:r>
              <a:rPr dirty="0">
                <a:solidFill>
                  <a:schemeClr val="bg1"/>
                </a:solidFill>
              </a:rPr>
              <a:t>des institutions </a:t>
            </a:r>
            <a:r>
              <a:rPr dirty="0" err="1">
                <a:solidFill>
                  <a:schemeClr val="bg1"/>
                </a:solidFill>
              </a:rPr>
              <a:t>publiques</a:t>
            </a:r>
            <a:endParaRPr dirty="0">
              <a:solidFill>
                <a:schemeClr val="bg1"/>
              </a:solidFill>
            </a:endParaRPr>
          </a:p>
          <a:p>
            <a:pPr algn="ctr">
              <a:defRPr sz="2200" b="1">
                <a:solidFill>
                  <a:schemeClr val="accent1">
                    <a:lumOff val="-9568"/>
                  </a:schemeClr>
                </a:solidFill>
              </a:defRPr>
            </a:pPr>
            <a:r>
              <a:rPr dirty="0">
                <a:solidFill>
                  <a:srgbClr val="FFC000"/>
                </a:solidFill>
              </a:rPr>
              <a:t>NOUS AVONS </a:t>
            </a:r>
            <a:endParaRPr lang="fr-FR" dirty="0">
              <a:solidFill>
                <a:srgbClr val="FFC000"/>
              </a:solidFill>
            </a:endParaRPr>
          </a:p>
          <a:p>
            <a:pPr algn="ctr">
              <a:defRPr sz="2200" b="1">
                <a:solidFill>
                  <a:schemeClr val="accent1">
                    <a:lumOff val="-9568"/>
                  </a:schemeClr>
                </a:solidFill>
              </a:defRPr>
            </a:pPr>
            <a:r>
              <a:rPr dirty="0">
                <a:solidFill>
                  <a:srgbClr val="FFC000"/>
                </a:solidFill>
              </a:rPr>
              <a:t>BESOIN DE VOUS</a:t>
            </a:r>
          </a:p>
        </p:txBody>
      </p:sp>
      <p:sp>
        <p:nvSpPr>
          <p:cNvPr id="20"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2152" y="120073"/>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1" name="Titre 1"/>
          <p:cNvSpPr txBox="1">
            <a:spLocks noGrp="1"/>
          </p:cNvSpPr>
          <p:nvPr>
            <p:ph type="title"/>
          </p:nvPr>
        </p:nvSpPr>
        <p:spPr>
          <a:xfrm>
            <a:off x="913845" y="622174"/>
            <a:ext cx="9601201" cy="669810"/>
          </a:xfrm>
          <a:prstGeom prst="rect">
            <a:avLst/>
          </a:prstGeom>
        </p:spPr>
        <p:txBody>
          <a:bodyPr>
            <a:normAutofit/>
          </a:bodyPr>
          <a:lstStyle/>
          <a:p>
            <a:r>
              <a:rPr lang="fr-FR" sz="3070" b="1" dirty="0" smtClean="0">
                <a:solidFill>
                  <a:srgbClr val="FFFF00"/>
                </a:solidFill>
                <a:effectLst>
                  <a:outerShdw blurRad="38100" dist="38100" dir="2700000" algn="tl">
                    <a:srgbClr val="000000">
                      <a:alpha val="43137"/>
                    </a:srgbClr>
                  </a:outerShdw>
                </a:effectLst>
              </a:rPr>
              <a:t>Mécénat </a:t>
            </a:r>
            <a:r>
              <a:rPr sz="3070" b="1" dirty="0">
                <a:solidFill>
                  <a:srgbClr val="FFFF00"/>
                </a:solidFill>
                <a:effectLst>
                  <a:outerShdw blurRad="38100" dist="38100" dir="2700000" algn="tl">
                    <a:srgbClr val="000000">
                      <a:alpha val="43137"/>
                    </a:srgbClr>
                  </a:outerShdw>
                </a:effectLst>
              </a:rPr>
              <a:t>: </a:t>
            </a:r>
            <a:r>
              <a:rPr sz="3070" b="1" dirty="0" err="1">
                <a:solidFill>
                  <a:srgbClr val="FFFF00"/>
                </a:solidFill>
                <a:effectLst>
                  <a:outerShdw blurRad="38100" dist="38100" dir="2700000" algn="tl">
                    <a:srgbClr val="000000">
                      <a:alpha val="43137"/>
                    </a:srgbClr>
                  </a:outerShdw>
                </a:effectLst>
              </a:rPr>
              <a:t>vous</a:t>
            </a:r>
            <a:r>
              <a:rPr sz="3070" b="1" dirty="0">
                <a:solidFill>
                  <a:srgbClr val="FFFF00"/>
                </a:solidFill>
                <a:effectLst>
                  <a:outerShdw blurRad="38100" dist="38100" dir="2700000" algn="tl">
                    <a:srgbClr val="000000">
                      <a:alpha val="43137"/>
                    </a:srgbClr>
                  </a:outerShdw>
                </a:effectLst>
              </a:rPr>
              <a:t> y </a:t>
            </a:r>
            <a:r>
              <a:rPr sz="3070" b="1" dirty="0" err="1">
                <a:solidFill>
                  <a:srgbClr val="FFFF00"/>
                </a:solidFill>
                <a:effectLst>
                  <a:outerShdw blurRad="38100" dist="38100" dir="2700000" algn="tl">
                    <a:srgbClr val="000000">
                      <a:alpha val="43137"/>
                    </a:srgbClr>
                  </a:outerShdw>
                </a:effectLst>
              </a:rPr>
              <a:t>gagnerez</a:t>
            </a:r>
            <a:r>
              <a:rPr sz="3070" b="1" dirty="0">
                <a:solidFill>
                  <a:srgbClr val="FFFF00"/>
                </a:solidFill>
                <a:effectLst>
                  <a:outerShdw blurRad="38100" dist="38100" dir="2700000" algn="tl">
                    <a:srgbClr val="000000">
                      <a:alpha val="43137"/>
                    </a:srgbClr>
                  </a:outerShdw>
                </a:effectLst>
              </a:rPr>
              <a:t> </a:t>
            </a:r>
            <a:r>
              <a:rPr sz="3070" b="1" dirty="0" err="1">
                <a:solidFill>
                  <a:srgbClr val="FFFF00"/>
                </a:solidFill>
                <a:effectLst>
                  <a:outerShdw blurRad="38100" dist="38100" dir="2700000" algn="tl">
                    <a:srgbClr val="000000">
                      <a:alpha val="43137"/>
                    </a:srgbClr>
                  </a:outerShdw>
                </a:effectLst>
              </a:rPr>
              <a:t>aussi</a:t>
            </a:r>
            <a:r>
              <a:rPr sz="3070" b="1" dirty="0">
                <a:solidFill>
                  <a:srgbClr val="FFFF00"/>
                </a:solidFill>
                <a:effectLst>
                  <a:outerShdw blurRad="38100" dist="38100" dir="2700000" algn="tl">
                    <a:srgbClr val="000000">
                      <a:alpha val="43137"/>
                    </a:srgbClr>
                  </a:outerShdw>
                </a:effectLst>
              </a:rPr>
              <a:t> …</a:t>
            </a:r>
          </a:p>
        </p:txBody>
      </p:sp>
      <p:sp>
        <p:nvSpPr>
          <p:cNvPr id="312" name="Espace réservé du contenu 2"/>
          <p:cNvSpPr txBox="1">
            <a:spLocks noGrp="1"/>
          </p:cNvSpPr>
          <p:nvPr>
            <p:ph idx="1"/>
          </p:nvPr>
        </p:nvSpPr>
        <p:spPr>
          <a:xfrm>
            <a:off x="18278" y="1640264"/>
            <a:ext cx="11980682" cy="4343400"/>
          </a:xfrm>
          <a:prstGeom prst="rect">
            <a:avLst/>
          </a:prstGeom>
        </p:spPr>
        <p:txBody>
          <a:bodyPr>
            <a:normAutofit fontScale="92500"/>
          </a:bodyPr>
          <a:lstStyle/>
          <a:p>
            <a:pPr marL="274320" indent="-274320">
              <a:lnSpc>
                <a:spcPct val="200000"/>
              </a:lnSpc>
              <a:defRPr sz="2200" b="1">
                <a:solidFill>
                  <a:srgbClr val="FFFFFF"/>
                </a:solidFill>
              </a:defRPr>
            </a:pPr>
            <a:r>
              <a:rPr dirty="0"/>
              <a:t>VOS AVANTAGES</a:t>
            </a:r>
          </a:p>
          <a:p>
            <a:pPr marL="548640" lvl="1" indent="-228600">
              <a:lnSpc>
                <a:spcPct val="150000"/>
              </a:lnSpc>
              <a:spcBef>
                <a:spcPts val="1000"/>
              </a:spcBef>
              <a:buFontTx/>
              <a:buChar char="✓"/>
              <a:defRPr sz="2000" b="1">
                <a:solidFill>
                  <a:srgbClr val="FFFFFF"/>
                </a:solidFill>
              </a:defRPr>
            </a:pPr>
            <a:r>
              <a:rPr lang="fr-FR" sz="2000" dirty="0"/>
              <a:t>Offre l’opportunité de se rapprocher d’une structure de l’économie sociale et solidaire. En s’engageant dans des actions citoyennes, </a:t>
            </a:r>
            <a:r>
              <a:rPr lang="fr-FR" sz="2000" dirty="0" smtClean="0"/>
              <a:t>vous contribuez </a:t>
            </a:r>
            <a:r>
              <a:rPr lang="fr-FR" sz="2000" dirty="0"/>
              <a:t>à renforcer l’attractivité (et le développement) économique de </a:t>
            </a:r>
            <a:r>
              <a:rPr lang="fr-FR" sz="2000" dirty="0" smtClean="0"/>
              <a:t>votre territoire</a:t>
            </a:r>
          </a:p>
          <a:p>
            <a:pPr marL="548640" lvl="1" indent="-228600">
              <a:lnSpc>
                <a:spcPct val="150000"/>
              </a:lnSpc>
              <a:spcBef>
                <a:spcPts val="1000"/>
              </a:spcBef>
              <a:buFontTx/>
              <a:buChar char="✓"/>
              <a:defRPr sz="2000" b="1">
                <a:solidFill>
                  <a:srgbClr val="FFFFFF"/>
                </a:solidFill>
              </a:defRPr>
            </a:pPr>
            <a:r>
              <a:rPr lang="fr-FR" dirty="0"/>
              <a:t>Visibilité accrue en dehors de votre environnement habituel pour une notoriété </a:t>
            </a:r>
            <a:r>
              <a:rPr lang="fr-FR" dirty="0" smtClean="0"/>
              <a:t>locale et étendue</a:t>
            </a:r>
            <a:endParaRPr lang="fr-FR" dirty="0"/>
          </a:p>
          <a:p>
            <a:pPr marL="548640" lvl="1" indent="-228600">
              <a:lnSpc>
                <a:spcPct val="150000"/>
              </a:lnSpc>
              <a:spcBef>
                <a:spcPts val="1000"/>
              </a:spcBef>
              <a:buFontTx/>
              <a:buChar char="✓"/>
              <a:defRPr sz="2000" b="1">
                <a:solidFill>
                  <a:srgbClr val="FFFFFF"/>
                </a:solidFill>
              </a:defRPr>
            </a:pPr>
            <a:r>
              <a:rPr dirty="0" err="1" smtClean="0"/>
              <a:t>Renforcement</a:t>
            </a:r>
            <a:r>
              <a:rPr dirty="0" smtClean="0"/>
              <a:t> </a:t>
            </a:r>
            <a:r>
              <a:rPr dirty="0"/>
              <a:t>de </a:t>
            </a:r>
            <a:r>
              <a:rPr dirty="0" err="1"/>
              <a:t>votre</a:t>
            </a:r>
            <a:r>
              <a:rPr dirty="0"/>
              <a:t> </a:t>
            </a:r>
            <a:r>
              <a:rPr dirty="0" smtClean="0"/>
              <a:t>image </a:t>
            </a:r>
            <a:r>
              <a:rPr dirty="0" err="1"/>
              <a:t>en</a:t>
            </a:r>
            <a:r>
              <a:rPr dirty="0"/>
              <a:t> </a:t>
            </a:r>
            <a:r>
              <a:rPr dirty="0" smtClean="0"/>
              <a:t>p</a:t>
            </a:r>
            <a:r>
              <a:rPr lang="fr-FR" dirty="0" err="1" smtClean="0"/>
              <a:t>artageant</a:t>
            </a:r>
            <a:r>
              <a:rPr dirty="0" smtClean="0"/>
              <a:t> </a:t>
            </a:r>
            <a:r>
              <a:rPr lang="fr-FR" dirty="0" smtClean="0"/>
              <a:t>de</a:t>
            </a:r>
            <a:r>
              <a:rPr dirty="0" smtClean="0"/>
              <a:t>s </a:t>
            </a:r>
            <a:r>
              <a:rPr dirty="0" err="1" smtClean="0"/>
              <a:t>valeurs</a:t>
            </a:r>
            <a:r>
              <a:rPr lang="fr-FR" dirty="0" smtClean="0"/>
              <a:t> communes, de management et de responsabilité sociale</a:t>
            </a:r>
            <a:endParaRPr lang="fr-FR" dirty="0"/>
          </a:p>
          <a:p>
            <a:pPr marL="548640" lvl="1" indent="-228600">
              <a:lnSpc>
                <a:spcPct val="150000"/>
              </a:lnSpc>
              <a:spcBef>
                <a:spcPts val="1000"/>
              </a:spcBef>
              <a:buFontTx/>
              <a:buChar char="✓"/>
              <a:defRPr sz="2000" b="1">
                <a:solidFill>
                  <a:srgbClr val="FFFFFF"/>
                </a:solidFill>
              </a:defRPr>
            </a:pPr>
            <a:r>
              <a:rPr lang="fr-FR" sz="2000" dirty="0" smtClean="0"/>
              <a:t>Défiscalisation liée au mécénat</a:t>
            </a:r>
          </a:p>
          <a:p>
            <a:pPr marL="548640" lvl="1" indent="-228600">
              <a:lnSpc>
                <a:spcPct val="150000"/>
              </a:lnSpc>
              <a:spcBef>
                <a:spcPts val="1000"/>
              </a:spcBef>
              <a:buFontTx/>
              <a:buChar char="✓"/>
              <a:defRPr sz="2000" b="1">
                <a:solidFill>
                  <a:srgbClr val="FFFFFF"/>
                </a:solidFill>
              </a:defRPr>
            </a:pPr>
            <a:endParaRPr dirty="0"/>
          </a:p>
        </p:txBody>
      </p:sp>
      <p:sp>
        <p:nvSpPr>
          <p:cNvPr id="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5970" y="147782"/>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2" name="Espace réservé du contenu 2"/>
          <p:cNvSpPr txBox="1">
            <a:spLocks noGrp="1"/>
          </p:cNvSpPr>
          <p:nvPr>
            <p:ph idx="1"/>
          </p:nvPr>
        </p:nvSpPr>
        <p:spPr>
          <a:xfrm>
            <a:off x="109718" y="1713416"/>
            <a:ext cx="11980682" cy="4343400"/>
          </a:xfrm>
          <a:prstGeom prst="rect">
            <a:avLst/>
          </a:prstGeom>
        </p:spPr>
        <p:txBody>
          <a:bodyPr>
            <a:normAutofit/>
          </a:bodyPr>
          <a:lstStyle/>
          <a:p>
            <a:pPr marL="320040" lvl="1" indent="0">
              <a:lnSpc>
                <a:spcPct val="100000"/>
              </a:lnSpc>
              <a:spcBef>
                <a:spcPts val="1000"/>
              </a:spcBef>
              <a:spcAft>
                <a:spcPts val="0"/>
              </a:spcAft>
              <a:buNone/>
              <a:defRPr sz="2000" b="1">
                <a:solidFill>
                  <a:srgbClr val="FFFFFF"/>
                </a:solidFill>
              </a:defRPr>
            </a:pPr>
            <a:r>
              <a:rPr lang="fr-FR" sz="1700" dirty="0" smtClean="0"/>
              <a:t>Le mécénat se définit communément par « un soutien apporté, sans contrepartie directe de la part du bénéficiaire, à une </a:t>
            </a:r>
            <a:r>
              <a:rPr lang="fr-FR" sz="1700" dirty="0" err="1"/>
              <a:t>o</a:t>
            </a:r>
            <a:r>
              <a:rPr lang="fr-FR" sz="1700" dirty="0" err="1" smtClean="0"/>
              <a:t>euvre</a:t>
            </a:r>
            <a:r>
              <a:rPr lang="fr-FR" sz="1700" dirty="0" smtClean="0"/>
              <a:t> ou à une personne pour l’exercice d’activités présentant un intérêt général », à distinguer du partenariat (=sponsoring) associant les 2 partis dans une opération de nature commerciale en vue d’en tirer un bénéfice direct </a:t>
            </a:r>
          </a:p>
          <a:p>
            <a:pPr marL="320040" lvl="1" indent="0">
              <a:lnSpc>
                <a:spcPct val="120000"/>
              </a:lnSpc>
              <a:spcBef>
                <a:spcPts val="1000"/>
              </a:spcBef>
              <a:spcAft>
                <a:spcPts val="0"/>
              </a:spcAft>
              <a:buNone/>
              <a:defRPr sz="2000" b="1">
                <a:solidFill>
                  <a:srgbClr val="FFFFFF"/>
                </a:solidFill>
              </a:defRPr>
            </a:pPr>
            <a:r>
              <a:rPr lang="fr-FR" sz="2200" dirty="0" smtClean="0"/>
              <a:t>VOTRE AVANTAGE FISCAL</a:t>
            </a:r>
            <a:endParaRPr lang="fr-FR" sz="2200" dirty="0"/>
          </a:p>
          <a:p>
            <a:pPr marL="548640" lvl="1" indent="-228600">
              <a:lnSpc>
                <a:spcPct val="150000"/>
              </a:lnSpc>
              <a:spcBef>
                <a:spcPts val="400"/>
              </a:spcBef>
              <a:spcAft>
                <a:spcPts val="0"/>
              </a:spcAft>
              <a:buFontTx/>
              <a:buChar char="✓"/>
              <a:defRPr sz="2000" b="1">
                <a:solidFill>
                  <a:srgbClr val="FFFFFF"/>
                </a:solidFill>
              </a:defRPr>
            </a:pPr>
            <a:r>
              <a:rPr lang="fr-FR" sz="2000" dirty="0" smtClean="0"/>
              <a:t>réduction d’impôts égale à 60% de la somme versée dans la limite de 5 pour mille (0,5%) du CA hors taxes</a:t>
            </a:r>
          </a:p>
          <a:p>
            <a:pPr marL="320040" lvl="1" indent="0">
              <a:lnSpc>
                <a:spcPct val="150000"/>
              </a:lnSpc>
              <a:spcBef>
                <a:spcPts val="0"/>
              </a:spcBef>
              <a:buNone/>
              <a:defRPr sz="2000" b="1">
                <a:solidFill>
                  <a:srgbClr val="FFFFFF"/>
                </a:solidFill>
              </a:defRPr>
            </a:pPr>
            <a:r>
              <a:rPr lang="fr-FR" sz="1700" dirty="0"/>
              <a:t>	</a:t>
            </a:r>
            <a:r>
              <a:rPr lang="fr-FR" sz="1700" i="1" dirty="0" smtClean="0"/>
              <a:t>Exemple de calcul de réduction: pour un don de 750 €, l’économie fiscale est de 450 € et donc le coût réel </a:t>
            </a:r>
            <a:r>
              <a:rPr lang="fr-FR" sz="1700" i="1" smtClean="0"/>
              <a:t>est de 300 </a:t>
            </a:r>
            <a:r>
              <a:rPr lang="fr-FR" sz="1700" i="1" dirty="0" smtClean="0"/>
              <a:t>€</a:t>
            </a:r>
            <a:endParaRPr lang="fr-FR" sz="1700" i="1" dirty="0"/>
          </a:p>
          <a:p>
            <a:pPr marL="548640" lvl="1" indent="-228600">
              <a:lnSpc>
                <a:spcPct val="150000"/>
              </a:lnSpc>
              <a:spcBef>
                <a:spcPts val="1000"/>
              </a:spcBef>
              <a:spcAft>
                <a:spcPts val="0"/>
              </a:spcAft>
              <a:buFontTx/>
              <a:buChar char="✓"/>
              <a:defRPr sz="2000" b="1">
                <a:solidFill>
                  <a:srgbClr val="FFFFFF"/>
                </a:solidFill>
              </a:defRPr>
            </a:pPr>
            <a:r>
              <a:rPr lang="fr-FR" sz="2000" dirty="0" smtClean="0"/>
              <a:t>La réduction d’impôt s’impute sur:</a:t>
            </a:r>
          </a:p>
          <a:p>
            <a:pPr marL="320040" lvl="1" indent="0">
              <a:lnSpc>
                <a:spcPct val="110000"/>
              </a:lnSpc>
              <a:spcBef>
                <a:spcPts val="0"/>
              </a:spcBef>
              <a:spcAft>
                <a:spcPts val="0"/>
              </a:spcAft>
              <a:buNone/>
              <a:defRPr sz="2000" b="1">
                <a:solidFill>
                  <a:srgbClr val="FFFFFF"/>
                </a:solidFill>
              </a:defRPr>
            </a:pPr>
            <a:r>
              <a:rPr lang="fr-FR" sz="2000" dirty="0"/>
              <a:t>	</a:t>
            </a:r>
            <a:r>
              <a:rPr lang="fr-FR" sz="1700" dirty="0" smtClean="0"/>
              <a:t>* l’impôt sur le revenu (IR) dû par les entrepreneurs individuels titulaires de bénéfices d’activités professionnelles (BIC,BNC ou BA) et imposés selon un régime réel ou par les associés de sociétés de personnes fiscalement transparents (SNC)</a:t>
            </a:r>
          </a:p>
          <a:p>
            <a:pPr marL="320040" lvl="1" indent="0">
              <a:lnSpc>
                <a:spcPct val="110000"/>
              </a:lnSpc>
              <a:spcBef>
                <a:spcPts val="600"/>
              </a:spcBef>
              <a:buNone/>
              <a:defRPr sz="2000" b="1">
                <a:solidFill>
                  <a:srgbClr val="FFFFFF"/>
                </a:solidFill>
              </a:defRPr>
            </a:pPr>
            <a:r>
              <a:rPr lang="fr-FR" sz="1700" dirty="0" smtClean="0"/>
              <a:t>	* l’impôt sur les sociétés (IS) dû par les entreprises soumises à cet impôt</a:t>
            </a:r>
          </a:p>
          <a:p>
            <a:pPr marL="548640" lvl="1" indent="-228600">
              <a:lnSpc>
                <a:spcPct val="150000"/>
              </a:lnSpc>
              <a:spcBef>
                <a:spcPts val="1000"/>
              </a:spcBef>
              <a:buFontTx/>
              <a:buChar char="✓"/>
              <a:defRPr sz="2000" b="1">
                <a:solidFill>
                  <a:srgbClr val="FFFFFF"/>
                </a:solidFill>
              </a:defRPr>
            </a:pPr>
            <a:endParaRPr dirty="0"/>
          </a:p>
        </p:txBody>
      </p:sp>
      <p:sp>
        <p:nvSpPr>
          <p:cNvPr id="7" name="Titre 1"/>
          <p:cNvSpPr txBox="1">
            <a:spLocks/>
          </p:cNvSpPr>
          <p:nvPr/>
        </p:nvSpPr>
        <p:spPr>
          <a:xfrm>
            <a:off x="936941" y="728394"/>
            <a:ext cx="9601201" cy="66981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3070" b="1" dirty="0" smtClean="0">
                <a:solidFill>
                  <a:srgbClr val="FFFF00"/>
                </a:solidFill>
                <a:effectLst>
                  <a:outerShdw blurRad="38100" dist="38100" dir="2700000" algn="tl">
                    <a:srgbClr val="000000">
                      <a:alpha val="43137"/>
                    </a:srgbClr>
                  </a:outerShdw>
                </a:effectLst>
              </a:rPr>
              <a:t>Mécénat : vous y gagnerez aussi …</a:t>
            </a:r>
            <a:endParaRPr lang="fr-FR" sz="3070" b="1" dirty="0">
              <a:solidFill>
                <a:srgbClr val="FFFF00"/>
              </a:solidFill>
              <a:effectLst>
                <a:outerShdw blurRad="38100" dist="38100" dir="2700000" algn="tl">
                  <a:srgbClr val="000000">
                    <a:alpha val="43137"/>
                  </a:srgbClr>
                </a:outerShdw>
              </a:effectLst>
            </a:endParaRPr>
          </a:p>
        </p:txBody>
      </p:sp>
      <p:sp>
        <p:nvSpPr>
          <p:cNvPr id="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988" y="129309"/>
            <a:ext cx="1434974" cy="1378849"/>
          </a:xfrm>
          <a:prstGeom prst="rect">
            <a:avLst/>
          </a:prstGeom>
        </p:spPr>
      </p:pic>
    </p:spTree>
    <p:extLst>
      <p:ext uri="{BB962C8B-B14F-4D97-AF65-F5344CB8AC3E}">
        <p14:creationId xmlns:p14="http://schemas.microsoft.com/office/powerpoint/2010/main" val="309296316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6" name="Titre 1"/>
          <p:cNvSpPr txBox="1">
            <a:spLocks noGrp="1"/>
          </p:cNvSpPr>
          <p:nvPr>
            <p:ph type="title"/>
          </p:nvPr>
        </p:nvSpPr>
        <p:spPr>
          <a:xfrm>
            <a:off x="939292" y="648873"/>
            <a:ext cx="9426615" cy="643111"/>
          </a:xfrm>
          <a:prstGeom prst="rect">
            <a:avLst/>
          </a:prstGeom>
        </p:spPr>
        <p:txBody>
          <a:bodyPr>
            <a:normAutofit/>
          </a:bodyPr>
          <a:lstStyle/>
          <a:p>
            <a:r>
              <a:rPr sz="3200" b="1" dirty="0">
                <a:solidFill>
                  <a:srgbClr val="FFFF00"/>
                </a:solidFill>
                <a:effectLst>
                  <a:outerShdw blurRad="38100" dist="38100" dir="2700000" algn="tl">
                    <a:srgbClr val="000000">
                      <a:alpha val="43137"/>
                    </a:srgbClr>
                  </a:outerShdw>
                </a:effectLst>
              </a:rPr>
              <a:t>Sponsoring : </a:t>
            </a:r>
            <a:r>
              <a:rPr lang="fr-FR" sz="3200" b="1" dirty="0" smtClean="0">
                <a:solidFill>
                  <a:srgbClr val="FFFF00"/>
                </a:solidFill>
                <a:effectLst>
                  <a:outerShdw blurRad="38100" dist="38100" dir="2700000" algn="tl">
                    <a:srgbClr val="000000">
                      <a:alpha val="43137"/>
                    </a:srgbClr>
                  </a:outerShdw>
                </a:effectLst>
              </a:rPr>
              <a:t>d</a:t>
            </a:r>
            <a:r>
              <a:rPr sz="3200" b="1" dirty="0" err="1" smtClean="0">
                <a:solidFill>
                  <a:srgbClr val="FFFF00"/>
                </a:solidFill>
                <a:effectLst>
                  <a:outerShdw blurRad="38100" dist="38100" dir="2700000" algn="tl">
                    <a:srgbClr val="000000">
                      <a:alpha val="43137"/>
                    </a:srgbClr>
                  </a:outerShdw>
                </a:effectLst>
              </a:rPr>
              <a:t>es</a:t>
            </a:r>
            <a:r>
              <a:rPr sz="3200" b="1" dirty="0" smtClean="0">
                <a:solidFill>
                  <a:srgbClr val="FFFF00"/>
                </a:solidFill>
                <a:effectLst>
                  <a:outerShdw blurRad="38100" dist="38100" dir="2700000" algn="tl">
                    <a:srgbClr val="000000">
                      <a:alpha val="43137"/>
                    </a:srgbClr>
                  </a:outerShdw>
                </a:effectLst>
              </a:rPr>
              <a:t> </a:t>
            </a:r>
            <a:r>
              <a:rPr sz="3200" b="1" dirty="0" err="1" smtClean="0">
                <a:solidFill>
                  <a:srgbClr val="FFFF00"/>
                </a:solidFill>
                <a:effectLst>
                  <a:outerShdw blurRad="38100" dist="38100" dir="2700000" algn="tl">
                    <a:srgbClr val="000000">
                      <a:alpha val="43137"/>
                    </a:srgbClr>
                  </a:outerShdw>
                </a:effectLst>
              </a:rPr>
              <a:t>formules</a:t>
            </a:r>
            <a:r>
              <a:rPr lang="fr-FR" sz="3200" b="1" dirty="0" smtClean="0">
                <a:solidFill>
                  <a:srgbClr val="FFFF00"/>
                </a:solidFill>
                <a:effectLst>
                  <a:outerShdw blurRad="38100" dist="38100" dir="2700000" algn="tl">
                    <a:srgbClr val="000000">
                      <a:alpha val="43137"/>
                    </a:srgbClr>
                  </a:outerShdw>
                </a:effectLst>
              </a:rPr>
              <a:t> pour tous</a:t>
            </a:r>
            <a:endParaRPr sz="3200" b="1" dirty="0">
              <a:solidFill>
                <a:srgbClr val="FFFF00"/>
              </a:solidFill>
              <a:effectLst>
                <a:outerShdw blurRad="38100" dist="38100" dir="2700000" algn="tl">
                  <a:srgbClr val="000000">
                    <a:alpha val="43137"/>
                  </a:srgbClr>
                </a:outerShdw>
              </a:effectLst>
            </a:endParaRPr>
          </a:p>
        </p:txBody>
      </p:sp>
      <p:grpSp>
        <p:nvGrpSpPr>
          <p:cNvPr id="326" name="Espace réservé du contenu 5"/>
          <p:cNvGrpSpPr/>
          <p:nvPr/>
        </p:nvGrpSpPr>
        <p:grpSpPr>
          <a:xfrm>
            <a:off x="2262908" y="1883254"/>
            <a:ext cx="7185893" cy="1395654"/>
            <a:chOff x="115392" y="-9237"/>
            <a:chExt cx="7481412" cy="1395652"/>
          </a:xfrm>
        </p:grpSpPr>
        <p:grpSp>
          <p:nvGrpSpPr>
            <p:cNvPr id="319" name="Grouper"/>
            <p:cNvGrpSpPr/>
            <p:nvPr/>
          </p:nvGrpSpPr>
          <p:grpSpPr>
            <a:xfrm>
              <a:off x="115392" y="0"/>
              <a:ext cx="2750230" cy="1370797"/>
              <a:chOff x="115392" y="0"/>
              <a:chExt cx="2750229" cy="1370796"/>
            </a:xfrm>
          </p:grpSpPr>
          <p:sp>
            <p:nvSpPr>
              <p:cNvPr id="317" name="Chevron"/>
              <p:cNvSpPr/>
              <p:nvPr/>
            </p:nvSpPr>
            <p:spPr>
              <a:xfrm>
                <a:off x="115392" y="0"/>
                <a:ext cx="2750229" cy="1370796"/>
              </a:xfrm>
              <a:prstGeom prst="chevron">
                <a:avLst>
                  <a:gd name="adj" fmla="val 50000"/>
                </a:avLst>
              </a:prstGeom>
              <a:noFill/>
              <a:ln w="15875" cap="flat">
                <a:solidFill>
                  <a:schemeClr val="accent2"/>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b="1" i="1">
                    <a:solidFill>
                      <a:srgbClr val="FFFFFF"/>
                    </a:solidFill>
                  </a:defRPr>
                </a:pPr>
                <a:endParaRPr/>
              </a:p>
            </p:txBody>
          </p:sp>
          <p:sp>
            <p:nvSpPr>
              <p:cNvPr id="318" name="Formule…"/>
              <p:cNvSpPr txBox="1"/>
              <p:nvPr/>
            </p:nvSpPr>
            <p:spPr>
              <a:xfrm>
                <a:off x="365228" y="44718"/>
                <a:ext cx="1933038" cy="13183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003" tIns="32003" rIns="32003" bIns="32003" numCol="1" anchor="ctr">
                <a:spAutoFit/>
              </a:bodyPr>
              <a:lstStyle/>
              <a:p>
                <a:pPr algn="ctr" defTabSz="1066800">
                  <a:lnSpc>
                    <a:spcPct val="90000"/>
                  </a:lnSpc>
                  <a:spcBef>
                    <a:spcPts val="1000"/>
                  </a:spcBef>
                  <a:defRPr sz="2400" b="1"/>
                </a:pPr>
                <a:r>
                  <a:rPr dirty="0" smtClean="0"/>
                  <a:t>F</a:t>
                </a:r>
                <a:r>
                  <a:rPr lang="fr-FR" dirty="0" smtClean="0"/>
                  <a:t>ORMULE</a:t>
                </a:r>
                <a:r>
                  <a:rPr dirty="0" smtClean="0"/>
                  <a:t> </a:t>
                </a:r>
                <a:endParaRPr dirty="0">
                  <a:solidFill>
                    <a:srgbClr val="FFFFFF"/>
                  </a:solidFill>
                </a:endParaRPr>
              </a:p>
              <a:p>
                <a:pPr algn="ctr" defTabSz="1066800">
                  <a:lnSpc>
                    <a:spcPct val="90000"/>
                  </a:lnSpc>
                  <a:spcBef>
                    <a:spcPts val="1000"/>
                  </a:spcBef>
                  <a:defRPr sz="2400" b="1"/>
                </a:pPr>
                <a:r>
                  <a:rPr lang="fr-FR" dirty="0" smtClean="0"/>
                  <a:t>SILVER</a:t>
                </a:r>
                <a:endParaRPr dirty="0">
                  <a:solidFill>
                    <a:srgbClr val="FFFFFF"/>
                  </a:solidFill>
                </a:endParaRPr>
              </a:p>
              <a:p>
                <a:pPr algn="ctr" defTabSz="1066800">
                  <a:lnSpc>
                    <a:spcPct val="90000"/>
                  </a:lnSpc>
                  <a:spcBef>
                    <a:spcPts val="1000"/>
                  </a:spcBef>
                  <a:defRPr sz="2400" b="1"/>
                </a:pPr>
                <a:r>
                  <a:rPr dirty="0"/>
                  <a:t>250€</a:t>
                </a:r>
              </a:p>
            </p:txBody>
          </p:sp>
        </p:grpSp>
        <p:grpSp>
          <p:nvGrpSpPr>
            <p:cNvPr id="322" name="Grouper"/>
            <p:cNvGrpSpPr/>
            <p:nvPr/>
          </p:nvGrpSpPr>
          <p:grpSpPr>
            <a:xfrm>
              <a:off x="2592304" y="-9237"/>
              <a:ext cx="2552360" cy="1395652"/>
              <a:chOff x="-491987" y="-9237"/>
              <a:chExt cx="2552359" cy="1395651"/>
            </a:xfrm>
          </p:grpSpPr>
          <p:sp>
            <p:nvSpPr>
              <p:cNvPr id="320" name="Chevron"/>
              <p:cNvSpPr/>
              <p:nvPr/>
            </p:nvSpPr>
            <p:spPr>
              <a:xfrm>
                <a:off x="-491987" y="-9237"/>
                <a:ext cx="2552359" cy="1395651"/>
              </a:xfrm>
              <a:prstGeom prst="chevron">
                <a:avLst>
                  <a:gd name="adj" fmla="val 50000"/>
                </a:avLst>
              </a:prstGeom>
              <a:noFill/>
              <a:ln w="15875" cap="flat">
                <a:solidFill>
                  <a:schemeClr val="accent1"/>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b="1" i="1">
                    <a:solidFill>
                      <a:srgbClr val="FFFFFF"/>
                    </a:solidFill>
                  </a:defRPr>
                </a:pPr>
                <a:endParaRPr/>
              </a:p>
            </p:txBody>
          </p:sp>
          <p:sp>
            <p:nvSpPr>
              <p:cNvPr id="321" name="Formule…"/>
              <p:cNvSpPr txBox="1"/>
              <p:nvPr/>
            </p:nvSpPr>
            <p:spPr>
              <a:xfrm>
                <a:off x="-181104" y="108840"/>
                <a:ext cx="1883959" cy="11900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003" tIns="32003" rIns="32003" bIns="32003" numCol="1" anchor="ctr">
                <a:spAutoFit/>
              </a:bodyPr>
              <a:lstStyle/>
              <a:p>
                <a:pPr algn="ctr" defTabSz="1066800">
                  <a:lnSpc>
                    <a:spcPct val="90000"/>
                  </a:lnSpc>
                  <a:spcBef>
                    <a:spcPts val="1000"/>
                  </a:spcBef>
                  <a:defRPr sz="2400" b="1"/>
                </a:pPr>
                <a:r>
                  <a:rPr dirty="0" smtClean="0"/>
                  <a:t>F</a:t>
                </a:r>
                <a:r>
                  <a:rPr lang="fr-FR" dirty="0" smtClean="0"/>
                  <a:t>ORMULE GOLD</a:t>
                </a:r>
                <a:endParaRPr dirty="0">
                  <a:solidFill>
                    <a:srgbClr val="FFFFFF"/>
                  </a:solidFill>
                </a:endParaRPr>
              </a:p>
              <a:p>
                <a:pPr algn="ctr" defTabSz="1066800">
                  <a:lnSpc>
                    <a:spcPct val="90000"/>
                  </a:lnSpc>
                  <a:spcBef>
                    <a:spcPts val="1000"/>
                  </a:spcBef>
                  <a:defRPr sz="2400" b="1"/>
                </a:pPr>
                <a:r>
                  <a:rPr dirty="0"/>
                  <a:t>500€</a:t>
                </a:r>
              </a:p>
            </p:txBody>
          </p:sp>
        </p:grpSp>
        <p:grpSp>
          <p:nvGrpSpPr>
            <p:cNvPr id="325" name="Grouper"/>
            <p:cNvGrpSpPr/>
            <p:nvPr/>
          </p:nvGrpSpPr>
          <p:grpSpPr>
            <a:xfrm>
              <a:off x="4905591" y="0"/>
              <a:ext cx="2691213" cy="1370797"/>
              <a:chOff x="-1262993" y="0"/>
              <a:chExt cx="2691212" cy="1370796"/>
            </a:xfrm>
          </p:grpSpPr>
          <p:sp>
            <p:nvSpPr>
              <p:cNvPr id="323" name="Chevron"/>
              <p:cNvSpPr/>
              <p:nvPr/>
            </p:nvSpPr>
            <p:spPr>
              <a:xfrm>
                <a:off x="-1262993" y="0"/>
                <a:ext cx="2691212" cy="1370796"/>
              </a:xfrm>
              <a:prstGeom prst="chevron">
                <a:avLst>
                  <a:gd name="adj" fmla="val 50000"/>
                </a:avLst>
              </a:prstGeom>
              <a:noFill/>
              <a:ln w="15875" cap="flat">
                <a:solidFill>
                  <a:schemeClr val="accent2"/>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b="1" i="1">
                    <a:solidFill>
                      <a:srgbClr val="FFFFFF"/>
                    </a:solidFill>
                  </a:defRPr>
                </a:pPr>
                <a:endParaRPr/>
              </a:p>
            </p:txBody>
          </p:sp>
          <p:sp>
            <p:nvSpPr>
              <p:cNvPr id="324" name="Formule Platinum…"/>
              <p:cNvSpPr txBox="1"/>
              <p:nvPr/>
            </p:nvSpPr>
            <p:spPr>
              <a:xfrm>
                <a:off x="-872437" y="71893"/>
                <a:ext cx="2056195" cy="11900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003" tIns="32003" rIns="32003" bIns="32003" numCol="1" anchor="ctr">
                <a:spAutoFit/>
              </a:bodyPr>
              <a:lstStyle/>
              <a:p>
                <a:pPr algn="ctr" defTabSz="1066800">
                  <a:lnSpc>
                    <a:spcPct val="90000"/>
                  </a:lnSpc>
                  <a:spcBef>
                    <a:spcPts val="1000"/>
                  </a:spcBef>
                  <a:defRPr sz="2400" b="1"/>
                </a:pPr>
                <a:r>
                  <a:rPr dirty="0" smtClean="0"/>
                  <a:t>F</a:t>
                </a:r>
                <a:r>
                  <a:rPr lang="fr-FR" dirty="0" smtClean="0"/>
                  <a:t>ORMULE</a:t>
                </a:r>
                <a:r>
                  <a:rPr dirty="0" smtClean="0"/>
                  <a:t> </a:t>
                </a:r>
                <a:r>
                  <a:rPr lang="fr-FR" dirty="0" smtClean="0"/>
                  <a:t>PREMIUM</a:t>
                </a:r>
                <a:endParaRPr dirty="0">
                  <a:solidFill>
                    <a:srgbClr val="FFFFFF"/>
                  </a:solidFill>
                </a:endParaRPr>
              </a:p>
              <a:p>
                <a:pPr algn="ctr" defTabSz="1066800">
                  <a:lnSpc>
                    <a:spcPct val="90000"/>
                  </a:lnSpc>
                  <a:spcBef>
                    <a:spcPts val="1000"/>
                  </a:spcBef>
                  <a:defRPr sz="2400" b="1"/>
                </a:pPr>
                <a:r>
                  <a:rPr lang="fr-FR" dirty="0"/>
                  <a:t>75</a:t>
                </a:r>
                <a:r>
                  <a:rPr dirty="0"/>
                  <a:t>0€</a:t>
                </a:r>
              </a:p>
            </p:txBody>
          </p:sp>
        </p:grpSp>
      </p:grpSp>
      <p:sp>
        <p:nvSpPr>
          <p:cNvPr id="330" name="ZoneTexte 3"/>
          <p:cNvSpPr txBox="1"/>
          <p:nvPr/>
        </p:nvSpPr>
        <p:spPr>
          <a:xfrm>
            <a:off x="2296852" y="3415550"/>
            <a:ext cx="2238209" cy="2585323"/>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1600"/>
            </a:pPr>
            <a:r>
              <a:rPr lang="fr-FR" sz="1200" b="1" i="1" dirty="0"/>
              <a:t>Sur une durée d’une </a:t>
            </a:r>
            <a:r>
              <a:rPr lang="fr-FR" sz="1200" b="1" i="1" dirty="0" smtClean="0"/>
              <a:t>saison</a:t>
            </a:r>
          </a:p>
          <a:p>
            <a:pPr>
              <a:defRPr sz="1600"/>
            </a:pPr>
            <a:endParaRPr lang="fr-FR" sz="600" b="1" i="1" dirty="0"/>
          </a:p>
          <a:p>
            <a:pPr algn="ctr">
              <a:defRPr sz="1600"/>
            </a:pPr>
            <a:r>
              <a:rPr lang="fr-FR" sz="1200" dirty="0" smtClean="0"/>
              <a:t> </a:t>
            </a:r>
            <a:r>
              <a:rPr lang="fr-FR" sz="1200" b="1" dirty="0" smtClean="0"/>
              <a:t>=</a:t>
            </a:r>
            <a:r>
              <a:rPr lang="fr-FR" sz="1200" dirty="0" smtClean="0"/>
              <a:t>  </a:t>
            </a:r>
            <a:r>
              <a:rPr lang="fr-FR" sz="1200" b="1" dirty="0" smtClean="0"/>
              <a:t>FORMULE SPOT</a:t>
            </a:r>
            <a:r>
              <a:rPr lang="fr-FR" sz="1200" dirty="0" smtClean="0"/>
              <a:t> étendue à 1 saison</a:t>
            </a:r>
          </a:p>
          <a:p>
            <a:pPr>
              <a:defRPr sz="1600"/>
            </a:pPr>
            <a:endParaRPr lang="fr-FR" sz="1200" dirty="0" smtClean="0"/>
          </a:p>
          <a:p>
            <a:pPr>
              <a:defRPr sz="1600"/>
            </a:pPr>
            <a:r>
              <a:rPr lang="fr-FR" sz="1200" b="1" dirty="0" smtClean="0"/>
              <a:t>+</a:t>
            </a:r>
            <a:r>
              <a:rPr lang="fr-FR" sz="1200" dirty="0" smtClean="0"/>
              <a:t> </a:t>
            </a:r>
            <a:r>
              <a:rPr sz="1200" dirty="0" smtClean="0"/>
              <a:t> </a:t>
            </a:r>
            <a:r>
              <a:rPr lang="fr-FR" sz="1200" dirty="0" smtClean="0"/>
              <a:t>Logo et informations diverses de votre société sur tous les supports de communication, numérique y compris espace dédié aux sponsors sur site EPCBAD Kalisport</a:t>
            </a:r>
          </a:p>
          <a:p>
            <a:pPr>
              <a:defRPr sz="1600"/>
            </a:pPr>
            <a:endParaRPr lang="fr-FR" sz="1200" dirty="0" smtClean="0"/>
          </a:p>
          <a:p>
            <a:pPr>
              <a:defRPr sz="1600"/>
            </a:pPr>
            <a:endParaRPr lang="fr-FR" sz="1200" dirty="0"/>
          </a:p>
          <a:p>
            <a:pPr>
              <a:defRPr sz="1600"/>
            </a:pPr>
            <a:r>
              <a:rPr lang="fr-FR" sz="1200" i="1" dirty="0"/>
              <a:t>Compatible </a:t>
            </a:r>
            <a:r>
              <a:rPr lang="fr-FR" sz="1200" i="1" dirty="0" smtClean="0"/>
              <a:t>Mécénat</a:t>
            </a:r>
          </a:p>
        </p:txBody>
      </p:sp>
      <p:sp>
        <p:nvSpPr>
          <p:cNvPr id="331" name="ZoneTexte 7"/>
          <p:cNvSpPr txBox="1"/>
          <p:nvPr/>
        </p:nvSpPr>
        <p:spPr>
          <a:xfrm>
            <a:off x="4610684" y="3436032"/>
            <a:ext cx="2307352" cy="2585323"/>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fr-FR" sz="1200" b="1" i="1" dirty="0"/>
              <a:t>Sur une durée d’une saison</a:t>
            </a:r>
          </a:p>
          <a:p>
            <a:pPr algn="ctr"/>
            <a:endParaRPr lang="fr-FR" sz="600" dirty="0" smtClean="0"/>
          </a:p>
          <a:p>
            <a:pPr algn="ctr"/>
            <a:r>
              <a:rPr lang="fr-FR" sz="1200" b="1" dirty="0" smtClean="0"/>
              <a:t>=</a:t>
            </a:r>
            <a:r>
              <a:rPr lang="fr-FR" sz="1200" dirty="0" smtClean="0"/>
              <a:t> </a:t>
            </a:r>
            <a:r>
              <a:rPr sz="1200" b="1" dirty="0" smtClean="0"/>
              <a:t>F</a:t>
            </a:r>
            <a:r>
              <a:rPr lang="fr-FR" sz="1200" b="1" dirty="0" smtClean="0"/>
              <a:t>ORMULE SILVER</a:t>
            </a:r>
          </a:p>
          <a:p>
            <a:endParaRPr sz="600" b="1" dirty="0" smtClean="0"/>
          </a:p>
          <a:p>
            <a:r>
              <a:rPr sz="1200" b="1" dirty="0" smtClean="0"/>
              <a:t>+</a:t>
            </a:r>
            <a:r>
              <a:rPr sz="1200" dirty="0" smtClean="0"/>
              <a:t> Logo</a:t>
            </a:r>
            <a:r>
              <a:rPr lang="fr-FR" sz="1200" baseline="30000" dirty="0" smtClean="0"/>
              <a:t>(1)</a:t>
            </a:r>
            <a:r>
              <a:rPr sz="1200" baseline="30000" dirty="0" smtClean="0"/>
              <a:t> </a:t>
            </a:r>
            <a:r>
              <a:rPr sz="1200" dirty="0"/>
              <a:t>de </a:t>
            </a:r>
            <a:r>
              <a:rPr sz="1200" dirty="0" err="1"/>
              <a:t>votre</a:t>
            </a:r>
            <a:r>
              <a:rPr sz="1200" dirty="0"/>
              <a:t> </a:t>
            </a:r>
            <a:r>
              <a:rPr sz="1200" dirty="0" err="1"/>
              <a:t>société</a:t>
            </a:r>
            <a:r>
              <a:rPr sz="1200" dirty="0"/>
              <a:t> sur les maillots </a:t>
            </a:r>
            <a:r>
              <a:rPr sz="1200" dirty="0" err="1"/>
              <a:t>officiels</a:t>
            </a:r>
            <a:r>
              <a:rPr sz="1200" dirty="0"/>
              <a:t> des </a:t>
            </a:r>
            <a:r>
              <a:rPr sz="1200" dirty="0" err="1"/>
              <a:t>équipes</a:t>
            </a:r>
            <a:r>
              <a:rPr sz="1200" dirty="0"/>
              <a:t> </a:t>
            </a:r>
            <a:r>
              <a:rPr sz="1200" dirty="0" err="1"/>
              <a:t>engagées</a:t>
            </a:r>
            <a:r>
              <a:rPr sz="1200" dirty="0"/>
              <a:t> </a:t>
            </a:r>
            <a:r>
              <a:rPr sz="1200" dirty="0" err="1" smtClean="0"/>
              <a:t>en</a:t>
            </a:r>
            <a:r>
              <a:rPr sz="1200" dirty="0" smtClean="0"/>
              <a:t> </a:t>
            </a:r>
            <a:r>
              <a:rPr sz="1200" dirty="0" err="1" smtClean="0"/>
              <a:t>compétition</a:t>
            </a:r>
            <a:endParaRPr lang="fr-FR" sz="1200" dirty="0"/>
          </a:p>
          <a:p>
            <a:endParaRPr lang="fr-FR" sz="600" dirty="0" smtClean="0"/>
          </a:p>
          <a:p>
            <a:r>
              <a:rPr lang="fr-FR" sz="1200" baseline="30000" dirty="0"/>
              <a:t>(1) </a:t>
            </a:r>
            <a:r>
              <a:rPr lang="fr-FR" sz="1200" dirty="0" smtClean="0"/>
              <a:t>Logo de 20 cm² sur emplacement au choix: col ou épaule </a:t>
            </a:r>
            <a:r>
              <a:rPr lang="fr-FR" sz="1000" dirty="0" smtClean="0"/>
              <a:t>(face avant ou arrière)</a:t>
            </a:r>
          </a:p>
          <a:p>
            <a:endParaRPr lang="fr-FR" sz="1200" dirty="0" smtClean="0"/>
          </a:p>
          <a:p>
            <a:endParaRPr lang="fr-FR" sz="1200" dirty="0"/>
          </a:p>
          <a:p>
            <a:endParaRPr lang="fr-FR" sz="1200" dirty="0"/>
          </a:p>
          <a:p>
            <a:r>
              <a:rPr lang="fr-FR" sz="1200" i="1" dirty="0"/>
              <a:t>Compatible </a:t>
            </a:r>
            <a:r>
              <a:rPr lang="fr-FR" sz="1200" i="1" dirty="0" smtClean="0"/>
              <a:t>Mécénat</a:t>
            </a:r>
            <a:endParaRPr sz="1200" i="1" dirty="0"/>
          </a:p>
        </p:txBody>
      </p:sp>
      <p:sp>
        <p:nvSpPr>
          <p:cNvPr id="332" name="ZoneTexte 8"/>
          <p:cNvSpPr txBox="1"/>
          <p:nvPr/>
        </p:nvSpPr>
        <p:spPr>
          <a:xfrm>
            <a:off x="6978544" y="3417987"/>
            <a:ext cx="2294763" cy="2939266"/>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fr-FR" sz="1200" b="1" i="1" dirty="0"/>
              <a:t>Sur une durée d’une saison</a:t>
            </a:r>
          </a:p>
          <a:p>
            <a:pPr algn="ctr"/>
            <a:endParaRPr lang="fr-FR" sz="600" dirty="0"/>
          </a:p>
          <a:p>
            <a:pPr algn="ctr"/>
            <a:r>
              <a:rPr lang="fr-FR" sz="1200" b="1" dirty="0"/>
              <a:t>=</a:t>
            </a:r>
            <a:r>
              <a:rPr lang="fr-FR" sz="1200" dirty="0"/>
              <a:t> </a:t>
            </a:r>
            <a:r>
              <a:rPr lang="fr-FR" sz="1200" b="1" dirty="0"/>
              <a:t>FORMULE  </a:t>
            </a:r>
            <a:r>
              <a:rPr lang="fr-FR" sz="1200" b="1" dirty="0" smtClean="0"/>
              <a:t>GOLD</a:t>
            </a:r>
            <a:endParaRPr lang="fr-FR" sz="1200" b="1" dirty="0"/>
          </a:p>
          <a:p>
            <a:endParaRPr lang="fr-FR" sz="600" b="1" dirty="0"/>
          </a:p>
          <a:p>
            <a:r>
              <a:rPr lang="fr-FR" sz="1200" b="1" dirty="0"/>
              <a:t>+</a:t>
            </a:r>
            <a:r>
              <a:rPr lang="fr-FR" sz="1200" dirty="0"/>
              <a:t> </a:t>
            </a:r>
            <a:r>
              <a:rPr lang="fr-FR" sz="1200" dirty="0" smtClean="0"/>
              <a:t>Logo</a:t>
            </a:r>
            <a:r>
              <a:rPr lang="fr-FR" sz="1200" baseline="30000" dirty="0" smtClean="0"/>
              <a:t>(2) </a:t>
            </a:r>
            <a:r>
              <a:rPr lang="fr-FR" sz="1200" dirty="0"/>
              <a:t>de votre société sur les maillots officiels des équipes engagées en compétition</a:t>
            </a:r>
          </a:p>
          <a:p>
            <a:endParaRPr lang="fr-FR" sz="600" dirty="0"/>
          </a:p>
          <a:p>
            <a:r>
              <a:rPr lang="fr-FR" sz="1200" baseline="30000" dirty="0" smtClean="0"/>
              <a:t>(2) </a:t>
            </a:r>
            <a:r>
              <a:rPr lang="fr-FR" sz="1200" dirty="0"/>
              <a:t>Logo de </a:t>
            </a:r>
            <a:r>
              <a:rPr lang="fr-FR" sz="1200" dirty="0" smtClean="0"/>
              <a:t>120 </a:t>
            </a:r>
            <a:r>
              <a:rPr lang="fr-FR" sz="1200" dirty="0"/>
              <a:t>cm² sur </a:t>
            </a:r>
            <a:r>
              <a:rPr lang="fr-FR" sz="1200" dirty="0" smtClean="0"/>
              <a:t>emplacement au choix</a:t>
            </a:r>
            <a:r>
              <a:rPr lang="fr-FR" sz="1000" dirty="0" smtClean="0"/>
              <a:t> (manche G/D)</a:t>
            </a:r>
          </a:p>
          <a:p>
            <a:endParaRPr lang="fr-FR" sz="300" dirty="0"/>
          </a:p>
          <a:p>
            <a:r>
              <a:rPr lang="fr-FR" sz="1200" dirty="0" smtClean="0"/>
              <a:t> </a:t>
            </a:r>
            <a:r>
              <a:rPr lang="fr-FR" sz="1200" b="1" dirty="0" smtClean="0"/>
              <a:t>+</a:t>
            </a:r>
            <a:r>
              <a:rPr lang="fr-FR" sz="1200" dirty="0" smtClean="0"/>
              <a:t> Mise à l’honneur lors de célébrations de remise des récompenses (</a:t>
            </a:r>
            <a:r>
              <a:rPr lang="fr-FR" sz="1000" dirty="0" smtClean="0"/>
              <a:t>type Roll-up, drapeau, Kakémono, X-Banner fournis par vos soins) </a:t>
            </a:r>
            <a:endParaRPr lang="fr-FR" sz="1000" dirty="0"/>
          </a:p>
          <a:p>
            <a:endParaRPr lang="fr-FR" sz="1200" dirty="0"/>
          </a:p>
          <a:p>
            <a:r>
              <a:rPr lang="fr-FR" sz="1200" i="1" dirty="0"/>
              <a:t>Compatible Mécénat</a:t>
            </a:r>
          </a:p>
        </p:txBody>
      </p:sp>
      <p:sp>
        <p:nvSpPr>
          <p:cNvPr id="3" name="ZoneTexte 2"/>
          <p:cNvSpPr txBox="1"/>
          <p:nvPr/>
        </p:nvSpPr>
        <p:spPr>
          <a:xfrm>
            <a:off x="270847" y="1945050"/>
            <a:ext cx="1667515" cy="1623008"/>
          </a:xfrm>
          <a:prstGeom prst="rect">
            <a:avLst/>
          </a:prstGeom>
          <a:noFill/>
        </p:spPr>
        <p:txBody>
          <a:bodyPr wrap="square" rtlCol="0">
            <a:spAutoFit/>
          </a:bodyPr>
          <a:lstStyle/>
          <a:p>
            <a:pPr algn="ctr" defTabSz="1066800">
              <a:lnSpc>
                <a:spcPct val="90000"/>
              </a:lnSpc>
              <a:spcBef>
                <a:spcPts val="1000"/>
              </a:spcBef>
              <a:defRPr sz="2400" b="1"/>
            </a:pPr>
            <a:r>
              <a:rPr lang="fr-FR" dirty="0" smtClean="0"/>
              <a:t>FORMULE</a:t>
            </a:r>
            <a:endParaRPr lang="fr-FR" dirty="0">
              <a:solidFill>
                <a:srgbClr val="FFFFFF"/>
              </a:solidFill>
            </a:endParaRPr>
          </a:p>
          <a:p>
            <a:pPr algn="ctr" defTabSz="1066800">
              <a:lnSpc>
                <a:spcPct val="90000"/>
              </a:lnSpc>
              <a:spcBef>
                <a:spcPts val="1000"/>
              </a:spcBef>
              <a:defRPr sz="2400" b="1"/>
            </a:pPr>
            <a:r>
              <a:rPr lang="fr-FR" dirty="0" smtClean="0"/>
              <a:t>SPOT</a:t>
            </a:r>
          </a:p>
          <a:p>
            <a:pPr algn="ctr" defTabSz="1066800">
              <a:lnSpc>
                <a:spcPct val="90000"/>
              </a:lnSpc>
              <a:spcBef>
                <a:spcPts val="1000"/>
              </a:spcBef>
              <a:defRPr sz="2400" b="1"/>
            </a:pPr>
            <a:r>
              <a:rPr lang="fr-FR" dirty="0"/>
              <a:t>1</a:t>
            </a:r>
            <a:r>
              <a:rPr lang="fr-FR" dirty="0" smtClean="0"/>
              <a:t>50</a:t>
            </a:r>
            <a:r>
              <a:rPr lang="fr-FR" dirty="0"/>
              <a:t>€</a:t>
            </a:r>
          </a:p>
          <a:p>
            <a:endParaRPr lang="fr-FR" dirty="0"/>
          </a:p>
        </p:txBody>
      </p:sp>
      <p:sp>
        <p:nvSpPr>
          <p:cNvPr id="4" name="Pentagone 3"/>
          <p:cNvSpPr/>
          <p:nvPr/>
        </p:nvSpPr>
        <p:spPr>
          <a:xfrm>
            <a:off x="175098" y="1906620"/>
            <a:ext cx="2383375" cy="1352145"/>
          </a:xfrm>
          <a:prstGeom prst="homePlat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5" name="ZoneTexte 3"/>
          <p:cNvSpPr txBox="1"/>
          <p:nvPr/>
        </p:nvSpPr>
        <p:spPr>
          <a:xfrm>
            <a:off x="150661" y="3420868"/>
            <a:ext cx="2084539" cy="2616101"/>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1600"/>
            </a:pPr>
            <a:r>
              <a:rPr lang="fr-FR" sz="1200" b="1" i="1" dirty="0"/>
              <a:t>Sur une durée d’une manifestation de votre choix</a:t>
            </a:r>
          </a:p>
          <a:p>
            <a:pPr>
              <a:defRPr sz="1600"/>
            </a:pPr>
            <a:endParaRPr lang="fr-FR" sz="600" dirty="0" smtClean="0"/>
          </a:p>
          <a:p>
            <a:pPr>
              <a:defRPr sz="1600"/>
            </a:pPr>
            <a:endParaRPr sz="1200" dirty="0"/>
          </a:p>
          <a:p>
            <a:pPr>
              <a:defRPr sz="1600"/>
            </a:pPr>
            <a:r>
              <a:rPr lang="fr-FR" sz="1200" dirty="0" smtClean="0"/>
              <a:t>Logo et informations diverses de votre société (site internet,...) sur tous les supports de communication de l’évènement</a:t>
            </a:r>
            <a:r>
              <a:rPr lang="fr-FR" sz="1200" dirty="0"/>
              <a:t> </a:t>
            </a:r>
            <a:r>
              <a:rPr lang="fr-FR" sz="1200" dirty="0" smtClean="0"/>
              <a:t>(affiche, dépliant d’accueil, </a:t>
            </a:r>
            <a:r>
              <a:rPr lang="fr-FR" sz="1200" dirty="0" err="1" smtClean="0"/>
              <a:t>facebook</a:t>
            </a:r>
            <a:r>
              <a:rPr lang="fr-FR" sz="1200" dirty="0" smtClean="0"/>
              <a:t>, espace podium remise des récompenses,…)</a:t>
            </a:r>
          </a:p>
          <a:p>
            <a:pPr>
              <a:defRPr sz="1600"/>
            </a:pPr>
            <a:endParaRPr lang="fr-FR" sz="1200" dirty="0"/>
          </a:p>
          <a:p>
            <a:pPr>
              <a:defRPr sz="1600"/>
            </a:pPr>
            <a:r>
              <a:rPr lang="fr-FR" sz="1400" i="1" dirty="0"/>
              <a:t>Compatible </a:t>
            </a:r>
            <a:r>
              <a:rPr lang="fr-FR" sz="1200" i="1" dirty="0"/>
              <a:t>Mécénat</a:t>
            </a:r>
            <a:endParaRPr sz="1200" i="1" dirty="0"/>
          </a:p>
        </p:txBody>
      </p:sp>
      <p:sp>
        <p:nvSpPr>
          <p:cNvPr id="23" name="Toute compétition confondue, ce n’est pas moins de 200 matchs pratiqués par l’ELS sur tout le territoire Haut-Normand"/>
          <p:cNvSpPr txBox="1"/>
          <p:nvPr/>
        </p:nvSpPr>
        <p:spPr>
          <a:xfrm>
            <a:off x="853356" y="6453759"/>
            <a:ext cx="10633102" cy="36933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b="1">
                <a:solidFill>
                  <a:srgbClr val="FFFFFF"/>
                </a:solidFill>
              </a:defRPr>
            </a:lvl1pPr>
          </a:lstStyle>
          <a:p>
            <a:pPr algn="ctr"/>
            <a:r>
              <a:rPr lang="fr-FR" sz="1800" dirty="0" smtClean="0"/>
              <a:t>Les durées d’engagement peuvent aller de l’évènement à un saison voire au-delà. N’hésitez à nous contacter</a:t>
            </a:r>
            <a:endParaRPr sz="1800" dirty="0"/>
          </a:p>
        </p:txBody>
      </p:sp>
      <p:sp>
        <p:nvSpPr>
          <p:cNvPr id="24" name="ZoneTexte 7"/>
          <p:cNvSpPr txBox="1"/>
          <p:nvPr/>
        </p:nvSpPr>
        <p:spPr>
          <a:xfrm>
            <a:off x="9347199" y="3403706"/>
            <a:ext cx="2364509" cy="2816156"/>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r>
              <a:rPr lang="fr-FR" sz="1200" b="1" i="1" dirty="0"/>
              <a:t>Sur une durée d’une saison</a:t>
            </a:r>
          </a:p>
          <a:p>
            <a:pPr algn="ctr"/>
            <a:endParaRPr lang="fr-FR" sz="600" dirty="0"/>
          </a:p>
          <a:p>
            <a:pPr algn="ctr"/>
            <a:r>
              <a:rPr lang="fr-FR" sz="1200" b="1" dirty="0"/>
              <a:t>=</a:t>
            </a:r>
            <a:r>
              <a:rPr lang="fr-FR" sz="1200" dirty="0"/>
              <a:t> </a:t>
            </a:r>
            <a:r>
              <a:rPr lang="fr-FR" sz="1200" b="1" dirty="0"/>
              <a:t>FORMULE  </a:t>
            </a:r>
            <a:r>
              <a:rPr lang="fr-FR" sz="1200" b="1" dirty="0" smtClean="0"/>
              <a:t>PREMIUM</a:t>
            </a:r>
            <a:endParaRPr lang="fr-FR" sz="1200" b="1" dirty="0"/>
          </a:p>
          <a:p>
            <a:endParaRPr lang="fr-FR" sz="600" b="1" dirty="0"/>
          </a:p>
          <a:p>
            <a:r>
              <a:rPr lang="fr-FR" sz="1200" b="1" dirty="0"/>
              <a:t>+</a:t>
            </a:r>
            <a:r>
              <a:rPr lang="fr-FR" sz="1200" dirty="0"/>
              <a:t> </a:t>
            </a:r>
            <a:r>
              <a:rPr lang="fr-FR" sz="1200" dirty="0" smtClean="0"/>
              <a:t>Logo</a:t>
            </a:r>
            <a:r>
              <a:rPr lang="fr-FR" sz="1200" baseline="30000" dirty="0" smtClean="0"/>
              <a:t>(3) </a:t>
            </a:r>
            <a:r>
              <a:rPr lang="fr-FR" sz="1200" dirty="0"/>
              <a:t>de votre société sur les maillots officiels des équipes engagées en compétition</a:t>
            </a:r>
          </a:p>
          <a:p>
            <a:endParaRPr lang="fr-FR" sz="600" dirty="0"/>
          </a:p>
          <a:p>
            <a:r>
              <a:rPr lang="fr-FR" sz="1200" baseline="30000" dirty="0" smtClean="0"/>
              <a:t>(3) </a:t>
            </a:r>
            <a:r>
              <a:rPr lang="fr-FR" sz="1200" dirty="0"/>
              <a:t>Logo </a:t>
            </a:r>
            <a:r>
              <a:rPr lang="fr-FR" sz="1200" dirty="0" smtClean="0"/>
              <a:t>de grande taille dans le bas du dos</a:t>
            </a:r>
            <a:endParaRPr lang="fr-FR" sz="1000" dirty="0"/>
          </a:p>
          <a:p>
            <a:endParaRPr lang="fr-FR" sz="300" dirty="0"/>
          </a:p>
          <a:p>
            <a:r>
              <a:rPr lang="fr-FR" sz="1200" dirty="0"/>
              <a:t> </a:t>
            </a:r>
            <a:r>
              <a:rPr lang="fr-FR" sz="1200" b="1" dirty="0"/>
              <a:t>+</a:t>
            </a:r>
            <a:r>
              <a:rPr lang="fr-FR" sz="1200" dirty="0"/>
              <a:t> </a:t>
            </a:r>
            <a:r>
              <a:rPr lang="fr-FR" sz="1200" dirty="0" smtClean="0"/>
              <a:t>1 séance de découverte du badminton encadrée offerte (cohésion, séminaire)</a:t>
            </a:r>
            <a:endParaRPr lang="fr-FR" sz="1000" dirty="0"/>
          </a:p>
          <a:p>
            <a:endParaRPr lang="fr-FR" sz="1200" dirty="0"/>
          </a:p>
          <a:p>
            <a:r>
              <a:rPr lang="fr-FR" sz="1200" i="1" dirty="0"/>
              <a:t>Compatible Mécénat</a:t>
            </a:r>
          </a:p>
          <a:p>
            <a:endParaRPr sz="1200" i="1" dirty="0"/>
          </a:p>
        </p:txBody>
      </p:sp>
      <p:sp>
        <p:nvSpPr>
          <p:cNvPr id="26" name="Chevron"/>
          <p:cNvSpPr/>
          <p:nvPr/>
        </p:nvSpPr>
        <p:spPr>
          <a:xfrm>
            <a:off x="9283256" y="1897109"/>
            <a:ext cx="2451539" cy="1395654"/>
          </a:xfrm>
          <a:prstGeom prst="chevron">
            <a:avLst>
              <a:gd name="adj" fmla="val 50000"/>
            </a:avLst>
          </a:prstGeom>
          <a:noFill/>
          <a:ln w="15875" cap="flat">
            <a:solidFill>
              <a:schemeClr val="accent1"/>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b="1" i="1">
                <a:solidFill>
                  <a:srgbClr val="FFFFFF"/>
                </a:solidFill>
              </a:defRPr>
            </a:pPr>
            <a:endParaRPr dirty="0"/>
          </a:p>
        </p:txBody>
      </p:sp>
      <p:sp>
        <p:nvSpPr>
          <p:cNvPr id="27" name="Formule Platinum…"/>
          <p:cNvSpPr txBox="1"/>
          <p:nvPr/>
        </p:nvSpPr>
        <p:spPr>
          <a:xfrm>
            <a:off x="9441910" y="2052129"/>
            <a:ext cx="1974974" cy="11900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003" tIns="32003" rIns="32003" bIns="32003" numCol="1" anchor="ctr">
            <a:spAutoFit/>
          </a:bodyPr>
          <a:lstStyle/>
          <a:p>
            <a:pPr algn="ctr" defTabSz="1066800">
              <a:lnSpc>
                <a:spcPct val="90000"/>
              </a:lnSpc>
              <a:spcBef>
                <a:spcPts val="1000"/>
              </a:spcBef>
              <a:defRPr sz="2400" b="1"/>
            </a:pPr>
            <a:r>
              <a:rPr lang="fr-FR" dirty="0"/>
              <a:t>FORMULE </a:t>
            </a:r>
            <a:r>
              <a:rPr lang="fr-FR" dirty="0" smtClean="0"/>
              <a:t>   VIP</a:t>
            </a:r>
            <a:endParaRPr lang="fr-FR" dirty="0">
              <a:solidFill>
                <a:srgbClr val="FFFFFF"/>
              </a:solidFill>
            </a:endParaRPr>
          </a:p>
          <a:p>
            <a:pPr algn="ctr" defTabSz="1066800">
              <a:lnSpc>
                <a:spcPct val="90000"/>
              </a:lnSpc>
              <a:spcBef>
                <a:spcPts val="1000"/>
              </a:spcBef>
              <a:defRPr sz="2400" b="1"/>
            </a:pPr>
            <a:r>
              <a:rPr lang="fr-FR" dirty="0" smtClean="0"/>
              <a:t>1000€ </a:t>
            </a:r>
            <a:r>
              <a:rPr lang="fr-FR" sz="1200" dirty="0" smtClean="0"/>
              <a:t>et au-delà</a:t>
            </a:r>
            <a:endParaRPr lang="fr-FR" sz="1200" dirty="0"/>
          </a:p>
        </p:txBody>
      </p:sp>
      <p:sp>
        <p:nvSpPr>
          <p:cNvPr id="28"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042" y="101600"/>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6" name="Titre 1"/>
          <p:cNvSpPr txBox="1">
            <a:spLocks noGrp="1"/>
          </p:cNvSpPr>
          <p:nvPr>
            <p:ph type="title"/>
          </p:nvPr>
        </p:nvSpPr>
        <p:spPr>
          <a:xfrm>
            <a:off x="947420" y="762000"/>
            <a:ext cx="5778500" cy="792480"/>
          </a:xfrm>
          <a:prstGeom prst="rect">
            <a:avLst/>
          </a:prstGeom>
        </p:spPr>
        <p:txBody>
          <a:bodyPr>
            <a:normAutofit/>
          </a:bodyPr>
          <a:lstStyle/>
          <a:p>
            <a:r>
              <a:rPr sz="3200" b="1" dirty="0">
                <a:solidFill>
                  <a:srgbClr val="FFFF00"/>
                </a:solidFill>
                <a:effectLst>
                  <a:outerShdw blurRad="38100" dist="38100" dir="2700000" algn="tl">
                    <a:srgbClr val="000000">
                      <a:alpha val="43137"/>
                    </a:srgbClr>
                  </a:outerShdw>
                </a:effectLst>
              </a:rPr>
              <a:t>Contacts – </a:t>
            </a:r>
            <a:r>
              <a:rPr lang="fr-FR" sz="3200" b="1" dirty="0" smtClean="0">
                <a:solidFill>
                  <a:srgbClr val="FFFF00"/>
                </a:solidFill>
                <a:effectLst>
                  <a:outerShdw blurRad="38100" dist="38100" dir="2700000" algn="tl">
                    <a:srgbClr val="000000">
                      <a:alpha val="43137"/>
                    </a:srgbClr>
                  </a:outerShdw>
                </a:effectLst>
              </a:rPr>
              <a:t>EPCBAD</a:t>
            </a:r>
            <a:r>
              <a:rPr lang="fr-FR" b="1" dirty="0" smtClean="0">
                <a:solidFill>
                  <a:srgbClr val="FFFF00"/>
                </a:solidFill>
                <a:effectLst>
                  <a:outerShdw blurRad="38100" dist="38100" dir="2700000" algn="tl">
                    <a:srgbClr val="000000">
                      <a:alpha val="43137"/>
                    </a:srgbClr>
                  </a:outerShdw>
                </a:effectLst>
              </a:rPr>
              <a:t/>
            </a:r>
            <a:br>
              <a:rPr lang="fr-FR" b="1" dirty="0" smtClean="0">
                <a:solidFill>
                  <a:srgbClr val="FFFF00"/>
                </a:solidFill>
                <a:effectLst>
                  <a:outerShdw blurRad="38100" dist="38100" dir="2700000" algn="tl">
                    <a:srgbClr val="000000">
                      <a:alpha val="43137"/>
                    </a:srgbClr>
                  </a:outerShdw>
                </a:effectLst>
              </a:rPr>
            </a:br>
            <a:r>
              <a:rPr lang="fr-FR" sz="1800" b="1" dirty="0" smtClean="0">
                <a:solidFill>
                  <a:srgbClr val="FFFF00"/>
                </a:solidFill>
                <a:effectLst>
                  <a:outerShdw blurRad="38100" dist="38100" dir="2700000" algn="tl">
                    <a:srgbClr val="000000">
                      <a:alpha val="43137"/>
                    </a:srgbClr>
                  </a:outerShdw>
                </a:effectLst>
              </a:rPr>
              <a:t>Commission Sponsoring</a:t>
            </a:r>
            <a:endParaRPr sz="1800" b="1" dirty="0">
              <a:solidFill>
                <a:srgbClr val="FFFF00"/>
              </a:solidFill>
              <a:effectLst>
                <a:outerShdw blurRad="38100" dist="38100" dir="2700000" algn="tl">
                  <a:srgbClr val="000000">
                    <a:alpha val="43137"/>
                  </a:srgbClr>
                </a:outerShdw>
              </a:effectLst>
            </a:endParaRPr>
          </a:p>
        </p:txBody>
      </p:sp>
      <p:sp>
        <p:nvSpPr>
          <p:cNvPr id="337" name="Espace réservé du texte 4"/>
          <p:cNvSpPr txBox="1">
            <a:spLocks noGrp="1"/>
          </p:cNvSpPr>
          <p:nvPr>
            <p:ph type="body" sz="quarter" idx="1"/>
          </p:nvPr>
        </p:nvSpPr>
        <p:spPr>
          <a:xfrm>
            <a:off x="301153" y="4916984"/>
            <a:ext cx="2635088" cy="985976"/>
          </a:xfrm>
          <a:prstGeom prst="rect">
            <a:avLst/>
          </a:prstGeom>
        </p:spPr>
        <p:txBody>
          <a:bodyPr>
            <a:normAutofit fontScale="92500" lnSpcReduction="20000"/>
          </a:bodyPr>
          <a:lstStyle/>
          <a:p>
            <a:pPr defTabSz="365760">
              <a:defRPr sz="1400">
                <a:solidFill>
                  <a:srgbClr val="FFFFFF"/>
                </a:solidFill>
              </a:defRPr>
            </a:pPr>
            <a:r>
              <a:rPr sz="1400" b="1" dirty="0">
                <a:solidFill>
                  <a:srgbClr val="FFFF00"/>
                </a:solidFill>
                <a:effectLst>
                  <a:outerShdw blurRad="38100" dist="38100" dir="2700000" algn="tl">
                    <a:srgbClr val="000000">
                      <a:alpha val="43137"/>
                    </a:srgbClr>
                  </a:outerShdw>
                </a:effectLst>
              </a:rPr>
              <a:t>Alain </a:t>
            </a:r>
            <a:r>
              <a:rPr sz="1400" b="1" dirty="0" smtClean="0">
                <a:solidFill>
                  <a:srgbClr val="FFFF00"/>
                </a:solidFill>
                <a:effectLst>
                  <a:outerShdw blurRad="38100" dist="38100" dir="2700000" algn="tl">
                    <a:srgbClr val="000000">
                      <a:alpha val="43137"/>
                    </a:srgbClr>
                  </a:outerShdw>
                </a:effectLst>
              </a:rPr>
              <a:t>TOCQUEVILLE</a:t>
            </a:r>
            <a:endParaRPr lang="fr-FR" sz="1400" b="1" dirty="0" smtClean="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sz="1400" b="1" dirty="0" smtClean="0">
                <a:solidFill>
                  <a:srgbClr val="FFFF00"/>
                </a:solidFill>
                <a:effectLst>
                  <a:outerShdw blurRad="38100" dist="38100" dir="2700000" algn="tl">
                    <a:srgbClr val="000000">
                      <a:alpha val="43137"/>
                    </a:srgbClr>
                  </a:outerShdw>
                </a:effectLst>
              </a:rPr>
              <a:t>Président E</a:t>
            </a:r>
            <a:r>
              <a:rPr lang="fr-FR" sz="1400" b="1" dirty="0" smtClean="0">
                <a:solidFill>
                  <a:srgbClr val="FFFF00"/>
                </a:solidFill>
                <a:effectLst>
                  <a:outerShdw blurRad="38100" dist="38100" dir="2700000" algn="tl">
                    <a:srgbClr val="000000">
                      <a:alpha val="43137"/>
                    </a:srgbClr>
                  </a:outerShdw>
                </a:effectLst>
              </a:rPr>
              <a:t>PCBAD</a:t>
            </a:r>
          </a:p>
          <a:p>
            <a:pPr defTabSz="365760">
              <a:defRPr sz="1400">
                <a:solidFill>
                  <a:srgbClr val="FFFFFF"/>
                </a:solidFill>
              </a:defRPr>
            </a:pPr>
            <a:r>
              <a:rPr lang="fr-FR" sz="1400" b="1" dirty="0" smtClean="0">
                <a:solidFill>
                  <a:srgbClr val="FFFF00"/>
                </a:solidFill>
                <a:effectLst>
                  <a:outerShdw blurRad="38100" dist="38100" dir="2700000" algn="tl">
                    <a:srgbClr val="000000">
                      <a:alpha val="43137"/>
                    </a:srgbClr>
                  </a:outerShdw>
                </a:effectLst>
              </a:rPr>
              <a:t>Responsable commission sponsoring</a:t>
            </a:r>
            <a:endParaRPr sz="1400" b="1" dirty="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sz="1400" b="1" dirty="0" err="1" smtClean="0">
                <a:solidFill>
                  <a:srgbClr val="FFFF00"/>
                </a:solidFill>
                <a:effectLst>
                  <a:outerShdw blurRad="38100" dist="38100" dir="2700000" algn="tl">
                    <a:srgbClr val="000000">
                      <a:alpha val="43137"/>
                    </a:srgbClr>
                  </a:outerShdw>
                </a:effectLst>
              </a:rPr>
              <a:t>Tél</a:t>
            </a:r>
            <a:r>
              <a:rPr sz="1400" b="1" dirty="0">
                <a:solidFill>
                  <a:srgbClr val="FFFF00"/>
                </a:solidFill>
                <a:effectLst>
                  <a:outerShdw blurRad="38100" dist="38100" dir="2700000" algn="tl">
                    <a:srgbClr val="000000">
                      <a:alpha val="43137"/>
                    </a:srgbClr>
                  </a:outerShdw>
                </a:effectLst>
              </a:rPr>
              <a:t>. 06.82.25.31.71</a:t>
            </a:r>
          </a:p>
          <a:p>
            <a:pPr defTabSz="365760">
              <a:defRPr sz="1400">
                <a:solidFill>
                  <a:srgbClr val="FFFFFF"/>
                </a:solidFill>
              </a:defRPr>
            </a:pPr>
            <a:r>
              <a:rPr lang="fr-FR" sz="1400" b="1" dirty="0" smtClean="0">
                <a:solidFill>
                  <a:srgbClr val="FFFF00"/>
                </a:solidFill>
                <a:effectLst>
                  <a:outerShdw blurRad="38100" dist="38100" dir="2700000" algn="tl">
                    <a:srgbClr val="000000">
                      <a:alpha val="43137"/>
                    </a:srgbClr>
                  </a:outerShdw>
                </a:effectLst>
              </a:rPr>
              <a:t>epcbad76@gmail.com</a:t>
            </a:r>
            <a:endParaRPr lang="fr-FR" sz="1400" b="1" dirty="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endParaRPr sz="1600" b="1" dirty="0">
              <a:solidFill>
                <a:srgbClr val="FFFF00"/>
              </a:solidFill>
              <a:effectLst>
                <a:outerShdw blurRad="38100" dist="38100" dir="2700000" algn="tl">
                  <a:srgbClr val="000000">
                    <a:alpha val="43137"/>
                  </a:srgbClr>
                </a:outerShdw>
              </a:effectLst>
            </a:endParaRPr>
          </a:p>
        </p:txBody>
      </p:sp>
      <p:sp>
        <p:nvSpPr>
          <p:cNvPr id="342" name="ZoneTexte 31"/>
          <p:cNvSpPr txBox="1"/>
          <p:nvPr/>
        </p:nvSpPr>
        <p:spPr>
          <a:xfrm>
            <a:off x="3417996" y="2536197"/>
            <a:ext cx="41582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FFFFFF"/>
                </a:solidFill>
              </a:defRPr>
            </a:lvl1pPr>
          </a:lstStyle>
          <a:p>
            <a:pPr algn="ctr"/>
            <a:r>
              <a:rPr b="1" dirty="0" err="1" smtClean="0"/>
              <a:t>Suivez</a:t>
            </a:r>
            <a:r>
              <a:rPr lang="fr-FR" b="1" dirty="0" smtClean="0"/>
              <a:t> toute </a:t>
            </a:r>
            <a:r>
              <a:rPr b="1" dirty="0" err="1" smtClean="0"/>
              <a:t>l’actualité</a:t>
            </a:r>
            <a:r>
              <a:rPr b="1" dirty="0" smtClean="0"/>
              <a:t> </a:t>
            </a:r>
            <a:r>
              <a:rPr lang="fr-FR" b="1" dirty="0" smtClean="0"/>
              <a:t>EPCBAD</a:t>
            </a:r>
            <a:endParaRPr b="1" dirty="0"/>
          </a:p>
        </p:txBody>
      </p:sp>
      <p:sp>
        <p:nvSpPr>
          <p:cNvPr id="344" name="Espace réservé du texte 4"/>
          <p:cNvSpPr txBox="1"/>
          <p:nvPr/>
        </p:nvSpPr>
        <p:spPr>
          <a:xfrm>
            <a:off x="7983099" y="5258282"/>
            <a:ext cx="3929015" cy="986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365760">
              <a:lnSpc>
                <a:spcPct val="90000"/>
              </a:lnSpc>
              <a:defRPr sz="1400">
                <a:solidFill>
                  <a:srgbClr val="FFFFFF"/>
                </a:solidFill>
              </a:defRPr>
            </a:pPr>
            <a:endParaRPr b="1" dirty="0">
              <a:solidFill>
                <a:srgbClr val="FFFF00"/>
              </a:solidFill>
              <a:effectLst>
                <a:outerShdw blurRad="38100" dist="38100" dir="2700000" algn="tl">
                  <a:srgbClr val="000000">
                    <a:alpha val="43137"/>
                  </a:srgbClr>
                </a:outerShdw>
              </a:effectLst>
            </a:endParaRPr>
          </a:p>
        </p:txBody>
      </p:sp>
      <p:pic>
        <p:nvPicPr>
          <p:cNvPr id="7" name="Image 6" descr="Une image contenant homme, personne, extérieur, ciel&#10;&#10;Description générée automatiquement">
            <a:extLst>
              <a:ext uri="{FF2B5EF4-FFF2-40B4-BE49-F238E27FC236}">
                <a16:creationId xmlns:a16="http://schemas.microsoft.com/office/drawing/2014/main" xmlns="" id="{9916D63D-14DF-4FD6-A02E-159EDADAD47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32990" y="2221463"/>
            <a:ext cx="1814501" cy="2429707"/>
          </a:xfrm>
          <a:prstGeom prst="rect">
            <a:avLst/>
          </a:prstGeom>
        </p:spPr>
      </p:pic>
      <p:pic>
        <p:nvPicPr>
          <p:cNvPr id="14" name="Image 28" descr="Image 28"/>
          <p:cNvPicPr>
            <a:picLocks noChangeAspect="1"/>
          </p:cNvPicPr>
          <p:nvPr/>
        </p:nvPicPr>
        <p:blipFill>
          <a:blip r:embed="rId5">
            <a:extLst/>
          </a:blip>
          <a:stretch>
            <a:fillRect/>
          </a:stretch>
        </p:blipFill>
        <p:spPr>
          <a:xfrm>
            <a:off x="2923363" y="3049630"/>
            <a:ext cx="709309" cy="756824"/>
          </a:xfrm>
          <a:prstGeom prst="rect">
            <a:avLst/>
          </a:prstGeom>
          <a:ln w="12700">
            <a:miter lim="400000"/>
          </a:ln>
        </p:spPr>
      </p:pic>
      <p:sp>
        <p:nvSpPr>
          <p:cNvPr id="15" name="ZoneTexte 30"/>
          <p:cNvSpPr txBox="1"/>
          <p:nvPr/>
        </p:nvSpPr>
        <p:spPr>
          <a:xfrm>
            <a:off x="3820207" y="3197974"/>
            <a:ext cx="346592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FFFF"/>
                </a:solidFill>
              </a:defRPr>
            </a:lvl1pPr>
          </a:lstStyle>
          <a:p>
            <a:pPr algn="ctr"/>
            <a:r>
              <a:rPr lang="fr-FR" sz="1600" b="1" dirty="0" smtClean="0"/>
              <a:t>Sur Facebook</a:t>
            </a:r>
          </a:p>
          <a:p>
            <a:r>
              <a:rPr lang="fr-FR" sz="1600" b="1" dirty="0" smtClean="0"/>
              <a:t>https://m.facebook.com</a:t>
            </a:r>
            <a:r>
              <a:rPr sz="1600" b="1" dirty="0" smtClean="0"/>
              <a:t>/</a:t>
            </a:r>
            <a:r>
              <a:rPr lang="fr-FR" sz="1600" b="1" dirty="0" smtClean="0"/>
              <a:t>badminton</a:t>
            </a:r>
            <a:r>
              <a:rPr sz="1600" b="1" dirty="0" smtClean="0"/>
              <a:t>.</a:t>
            </a:r>
            <a:r>
              <a:rPr sz="1600" b="1" dirty="0" err="1" smtClean="0"/>
              <a:t>els</a:t>
            </a:r>
            <a:endParaRPr sz="1600" b="1" dirty="0"/>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783" y="4021901"/>
            <a:ext cx="688575" cy="666363"/>
          </a:xfrm>
          <a:prstGeom prst="rect">
            <a:avLst/>
          </a:prstGeom>
        </p:spPr>
      </p:pic>
      <p:sp>
        <p:nvSpPr>
          <p:cNvPr id="17" name="ZoneTexte 31"/>
          <p:cNvSpPr txBox="1"/>
          <p:nvPr/>
        </p:nvSpPr>
        <p:spPr>
          <a:xfrm>
            <a:off x="3682129" y="3887334"/>
            <a:ext cx="376624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FFFFFF"/>
                </a:solidFill>
              </a:defRPr>
            </a:lvl1pPr>
          </a:lstStyle>
          <a:p>
            <a:pPr algn="ctr"/>
            <a:r>
              <a:rPr sz="1600" b="1" dirty="0" smtClean="0"/>
              <a:t> </a:t>
            </a:r>
            <a:r>
              <a:rPr lang="fr-FR" sz="1600" b="1" dirty="0"/>
              <a:t>S</a:t>
            </a:r>
            <a:r>
              <a:rPr sz="1600" b="1" dirty="0" err="1" smtClean="0"/>
              <a:t>ur</a:t>
            </a:r>
            <a:r>
              <a:rPr lang="fr-FR" sz="1600" b="1" dirty="0" smtClean="0"/>
              <a:t> Kalisport</a:t>
            </a:r>
          </a:p>
          <a:p>
            <a:pPr algn="ctr"/>
            <a:r>
              <a:rPr lang="fr-FR" sz="1600" b="1" dirty="0" smtClean="0"/>
              <a:t>https:/epcbad.kalisport.com</a:t>
            </a:r>
            <a:r>
              <a:rPr sz="1600" b="1" dirty="0" smtClean="0"/>
              <a:t> </a:t>
            </a:r>
            <a:endParaRPr sz="1600" b="1" dirty="0"/>
          </a:p>
        </p:txBody>
      </p:sp>
      <p:sp>
        <p:nvSpPr>
          <p:cNvPr id="19" name="Espace réservé du texte 4"/>
          <p:cNvSpPr txBox="1">
            <a:spLocks noGrp="1"/>
          </p:cNvSpPr>
          <p:nvPr>
            <p:ph type="body" sz="quarter" idx="1"/>
          </p:nvPr>
        </p:nvSpPr>
        <p:spPr>
          <a:xfrm>
            <a:off x="7894407" y="3157459"/>
            <a:ext cx="2419839" cy="1057095"/>
          </a:xfrm>
          <a:prstGeom prst="rect">
            <a:avLst/>
          </a:prstGeom>
        </p:spPr>
        <p:txBody>
          <a:bodyPr>
            <a:normAutofit/>
          </a:bodyPr>
          <a:lstStyle/>
          <a:p>
            <a:pPr defTabSz="365760">
              <a:defRPr sz="1400">
                <a:solidFill>
                  <a:srgbClr val="FFFFFF"/>
                </a:solidFill>
              </a:defRPr>
            </a:pPr>
            <a:r>
              <a:rPr lang="fr-FR" sz="1300" b="1" dirty="0" err="1" smtClean="0">
                <a:solidFill>
                  <a:srgbClr val="FFFF00"/>
                </a:solidFill>
                <a:effectLst>
                  <a:outerShdw blurRad="38100" dist="38100" dir="2700000" algn="tl">
                    <a:srgbClr val="000000">
                      <a:alpha val="43137"/>
                    </a:srgbClr>
                  </a:outerShdw>
                </a:effectLst>
              </a:rPr>
              <a:t>NIcolas</a:t>
            </a:r>
            <a:r>
              <a:rPr lang="fr-FR" sz="1300" b="1" dirty="0" smtClean="0">
                <a:solidFill>
                  <a:srgbClr val="FFFF00"/>
                </a:solidFill>
                <a:effectLst>
                  <a:outerShdw blurRad="38100" dist="38100" dir="2700000" algn="tl">
                    <a:srgbClr val="000000">
                      <a:alpha val="43137"/>
                    </a:srgbClr>
                  </a:outerShdw>
                </a:effectLst>
              </a:rPr>
              <a:t> FERMENT</a:t>
            </a:r>
            <a:r>
              <a:rPr sz="1300" b="1" dirty="0" smtClean="0">
                <a:solidFill>
                  <a:srgbClr val="FFFF00"/>
                </a:solidFill>
                <a:effectLst>
                  <a:outerShdw blurRad="38100" dist="38100" dir="2700000" algn="tl">
                    <a:srgbClr val="000000">
                      <a:alpha val="43137"/>
                    </a:srgbClr>
                  </a:outerShdw>
                </a:effectLst>
              </a:rPr>
              <a:t> </a:t>
            </a:r>
            <a:endParaRPr lang="fr-FR" sz="1300" b="1" dirty="0" smtClean="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Délégué </a:t>
            </a:r>
            <a:r>
              <a:rPr lang="fr-FR" sz="1300" b="1" dirty="0">
                <a:solidFill>
                  <a:srgbClr val="FFFF00"/>
                </a:solidFill>
                <a:effectLst>
                  <a:outerShdw blurRad="38100" dist="38100" dir="2700000" algn="tl">
                    <a:srgbClr val="000000">
                      <a:alpha val="43137"/>
                    </a:srgbClr>
                  </a:outerShdw>
                </a:effectLst>
              </a:rPr>
              <a:t>commission Sponsoring</a:t>
            </a:r>
          </a:p>
          <a:p>
            <a:pPr defTabSz="365760">
              <a:defRPr sz="1400">
                <a:solidFill>
                  <a:srgbClr val="FFFFFF"/>
                </a:solidFill>
              </a:defRPr>
            </a:pPr>
            <a:r>
              <a:rPr sz="1300" b="1" dirty="0" err="1" smtClean="0">
                <a:solidFill>
                  <a:srgbClr val="FFFF00"/>
                </a:solidFill>
                <a:effectLst>
                  <a:outerShdw blurRad="38100" dist="38100" dir="2700000" algn="tl">
                    <a:srgbClr val="000000">
                      <a:alpha val="43137"/>
                    </a:srgbClr>
                  </a:outerShdw>
                </a:effectLst>
              </a:rPr>
              <a:t>Tél</a:t>
            </a:r>
            <a:r>
              <a:rPr sz="1300" b="1" dirty="0">
                <a:solidFill>
                  <a:srgbClr val="FFFF00"/>
                </a:solidFill>
                <a:effectLst>
                  <a:outerShdw blurRad="38100" dist="38100" dir="2700000" algn="tl">
                    <a:srgbClr val="000000">
                      <a:alpha val="43137"/>
                    </a:srgbClr>
                  </a:outerShdw>
                </a:effectLst>
              </a:rPr>
              <a:t>. </a:t>
            </a:r>
            <a:r>
              <a:rPr lang="fr-FR" sz="1300" b="1" dirty="0">
                <a:solidFill>
                  <a:srgbClr val="FFFF00"/>
                </a:solidFill>
              </a:rPr>
              <a:t>06 66 58 04 94</a:t>
            </a:r>
            <a:endParaRPr sz="1300" b="1" dirty="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Nicolas.Ferment@pointp.fr</a:t>
            </a:r>
            <a:endParaRPr lang="fr-FR" sz="1300" b="1" dirty="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endParaRPr sz="1600" b="1" dirty="0">
              <a:solidFill>
                <a:srgbClr val="FFFF00"/>
              </a:solidFill>
              <a:effectLst>
                <a:outerShdw blurRad="38100" dist="38100" dir="2700000" algn="tl">
                  <a:srgbClr val="000000">
                    <a:alpha val="43137"/>
                  </a:srgbClr>
                </a:outerShdw>
              </a:effectLst>
            </a:endParaRPr>
          </a:p>
        </p:txBody>
      </p:sp>
      <p:sp>
        <p:nvSpPr>
          <p:cNvPr id="20" name="Espace réservé du texte 4"/>
          <p:cNvSpPr txBox="1">
            <a:spLocks noGrp="1"/>
          </p:cNvSpPr>
          <p:nvPr>
            <p:ph type="body" sz="quarter" idx="1"/>
          </p:nvPr>
        </p:nvSpPr>
        <p:spPr>
          <a:xfrm>
            <a:off x="9579121" y="4262127"/>
            <a:ext cx="2308079" cy="802082"/>
          </a:xfrm>
          <a:prstGeom prst="rect">
            <a:avLst/>
          </a:prstGeom>
        </p:spPr>
        <p:txBody>
          <a:bodyPr>
            <a:normAutofit/>
          </a:bodyPr>
          <a:lstStyle/>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Samuel RACAPE</a:t>
            </a:r>
            <a:r>
              <a:rPr sz="1300" b="1" dirty="0" smtClean="0">
                <a:solidFill>
                  <a:srgbClr val="FFFF00"/>
                </a:solidFill>
                <a:effectLst>
                  <a:outerShdw blurRad="38100" dist="38100" dir="2700000" algn="tl">
                    <a:srgbClr val="000000">
                      <a:alpha val="43137"/>
                    </a:srgbClr>
                  </a:outerShdw>
                </a:effectLst>
              </a:rPr>
              <a:t> </a:t>
            </a:r>
            <a:endParaRPr lang="fr-FR" sz="1300" b="1" dirty="0" smtClean="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Délégué commission Sponsoring</a:t>
            </a:r>
            <a:endParaRPr lang="fr-FR" sz="1300" b="1" dirty="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lang="fr-FR" sz="1300" b="1" dirty="0">
                <a:solidFill>
                  <a:srgbClr val="FFFF00"/>
                </a:solidFill>
                <a:effectLst>
                  <a:outerShdw blurRad="38100" dist="38100" dir="2700000" algn="tl">
                    <a:srgbClr val="000000">
                      <a:alpha val="43137"/>
                    </a:srgbClr>
                  </a:outerShdw>
                </a:effectLst>
              </a:rPr>
              <a:t>s</a:t>
            </a:r>
            <a:r>
              <a:rPr lang="fr-FR" sz="1300" b="1" dirty="0" smtClean="0">
                <a:solidFill>
                  <a:srgbClr val="FFFF00"/>
                </a:solidFill>
                <a:effectLst>
                  <a:outerShdw blurRad="38100" dist="38100" dir="2700000" algn="tl">
                    <a:srgbClr val="000000">
                      <a:alpha val="43137"/>
                    </a:srgbClr>
                  </a:outerShdw>
                </a:effectLst>
              </a:rPr>
              <a:t>amuelracape@gmail.com</a:t>
            </a:r>
            <a:endParaRPr lang="fr-FR" sz="1300" b="1" dirty="0">
              <a:solidFill>
                <a:srgbClr val="FFFF00"/>
              </a:solidFill>
              <a:effectLst>
                <a:outerShdw blurRad="38100" dist="38100" dir="2700000" algn="tl">
                  <a:srgbClr val="000000">
                    <a:alpha val="43137"/>
                  </a:srgbClr>
                </a:outerShdw>
              </a:effectLst>
            </a:endParaRPr>
          </a:p>
          <a:p>
            <a:pPr algn="r" defTabSz="365760">
              <a:defRPr sz="1400">
                <a:solidFill>
                  <a:srgbClr val="FFFFFF"/>
                </a:solidFill>
              </a:defRPr>
            </a:pPr>
            <a:endParaRPr sz="1600" b="1" dirty="0">
              <a:solidFill>
                <a:srgbClr val="FFFF00"/>
              </a:solidFill>
              <a:effectLst>
                <a:outerShdw blurRad="38100" dist="38100" dir="2700000" algn="tl">
                  <a:srgbClr val="000000">
                    <a:alpha val="43137"/>
                  </a:srgbClr>
                </a:outerShdw>
              </a:effectLst>
            </a:endParaRPr>
          </a:p>
        </p:txBody>
      </p:sp>
      <p:pic>
        <p:nvPicPr>
          <p:cNvPr id="1026" name="Picture 2" descr="https://els-badminton.kalisport.com/public/2515/upload/images/photo-identite/123-lamouroux-marine_1.jpg"/>
          <p:cNvPicPr>
            <a:picLocks noChangeAspect="1" noChangeArrowheads="1"/>
          </p:cNvPicPr>
          <p:nvPr/>
        </p:nvPicPr>
        <p:blipFill rotWithShape="1">
          <a:blip r:embed="rId7">
            <a:extLst>
              <a:ext uri="{28A0092B-C50C-407E-A947-70E740481C1C}">
                <a14:useLocalDpi xmlns:a14="http://schemas.microsoft.com/office/drawing/2010/main" val="0"/>
              </a:ext>
            </a:extLst>
          </a:blip>
          <a:srcRect l="-562715" t="-194399" r="568439" b="229973"/>
          <a:stretch/>
        </p:blipFill>
        <p:spPr bwMode="auto">
          <a:xfrm>
            <a:off x="155575" y="-91440"/>
            <a:ext cx="1673225" cy="1168400"/>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31"/>
          <p:cNvSpPr txBox="1"/>
          <p:nvPr/>
        </p:nvSpPr>
        <p:spPr>
          <a:xfrm>
            <a:off x="3300698" y="6312941"/>
            <a:ext cx="459824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FFFFFF"/>
                </a:solidFill>
              </a:defRPr>
            </a:lvl1pPr>
          </a:lstStyle>
          <a:p>
            <a:pPr algn="ctr"/>
            <a:r>
              <a:rPr lang="fr-FR" sz="3200" b="1" dirty="0" smtClean="0">
                <a:latin typeface="Chiller" panose="04020404031007020602" pitchFamily="82" charset="0"/>
              </a:rPr>
              <a:t>Et Merci à vous pour votre soutien</a:t>
            </a:r>
            <a:endParaRPr sz="3200" b="1" dirty="0">
              <a:latin typeface="Chiller" panose="04020404031007020602" pitchFamily="82" charset="0"/>
            </a:endParaRPr>
          </a:p>
        </p:txBody>
      </p:sp>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7843" y="296085"/>
            <a:ext cx="1965902" cy="1268324"/>
          </a:xfrm>
          <a:prstGeom prst="rect">
            <a:avLst/>
          </a:prstGeom>
        </p:spPr>
      </p:pic>
      <p:sp>
        <p:nvSpPr>
          <p:cNvPr id="18" name="Espace réservé du texte 4"/>
          <p:cNvSpPr txBox="1">
            <a:spLocks noGrp="1"/>
          </p:cNvSpPr>
          <p:nvPr>
            <p:ph type="body" sz="quarter" idx="1"/>
          </p:nvPr>
        </p:nvSpPr>
        <p:spPr>
          <a:xfrm>
            <a:off x="7948905" y="5033364"/>
            <a:ext cx="2308079" cy="610054"/>
          </a:xfrm>
          <a:prstGeom prst="rect">
            <a:avLst/>
          </a:prstGeom>
        </p:spPr>
        <p:txBody>
          <a:bodyPr>
            <a:normAutofit/>
          </a:bodyPr>
          <a:lstStyle/>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Marc PICHON</a:t>
            </a:r>
            <a:r>
              <a:rPr sz="1300" b="1" dirty="0" smtClean="0">
                <a:solidFill>
                  <a:srgbClr val="FFFF00"/>
                </a:solidFill>
                <a:effectLst>
                  <a:outerShdw blurRad="38100" dist="38100" dir="2700000" algn="tl">
                    <a:srgbClr val="000000">
                      <a:alpha val="43137"/>
                    </a:srgbClr>
                  </a:outerShdw>
                </a:effectLst>
              </a:rPr>
              <a:t> </a:t>
            </a:r>
            <a:endParaRPr lang="fr-FR" sz="1300" b="1" dirty="0" smtClean="0">
              <a:solidFill>
                <a:srgbClr val="FFFF00"/>
              </a:solidFill>
              <a:effectLst>
                <a:outerShdw blurRad="38100" dist="38100" dir="2700000" algn="tl">
                  <a:srgbClr val="000000">
                    <a:alpha val="43137"/>
                  </a:srgbClr>
                </a:outerShdw>
              </a:effectLst>
            </a:endParaRPr>
          </a:p>
          <a:p>
            <a:pPr defTabSz="365760">
              <a:defRPr sz="1400">
                <a:solidFill>
                  <a:srgbClr val="FFFFFF"/>
                </a:solidFill>
              </a:defRPr>
            </a:pPr>
            <a:r>
              <a:rPr lang="fr-FR" sz="1300" b="1" dirty="0" smtClean="0">
                <a:solidFill>
                  <a:srgbClr val="FFFF00"/>
                </a:solidFill>
                <a:effectLst>
                  <a:outerShdw blurRad="38100" dist="38100" dir="2700000" algn="tl">
                    <a:srgbClr val="000000">
                      <a:alpha val="43137"/>
                    </a:srgbClr>
                  </a:outerShdw>
                </a:effectLst>
              </a:rPr>
              <a:t>Délégué commission Sponsoring</a:t>
            </a:r>
            <a:endParaRPr lang="fr-FR" sz="1300" b="1" dirty="0">
              <a:solidFill>
                <a:srgbClr val="FFFF00"/>
              </a:solidFill>
              <a:effectLst>
                <a:outerShdw blurRad="38100" dist="38100" dir="2700000" algn="tl">
                  <a:srgbClr val="000000">
                    <a:alpha val="43137"/>
                  </a:srgbClr>
                </a:outerShdw>
              </a:effectLst>
            </a:endParaRPr>
          </a:p>
          <a:p>
            <a:pPr algn="r" defTabSz="365760">
              <a:defRPr sz="1400">
                <a:solidFill>
                  <a:srgbClr val="FFFFFF"/>
                </a:solidFill>
              </a:defRPr>
            </a:pPr>
            <a:endParaRPr sz="1600" b="1" dirty="0">
              <a:solidFill>
                <a:srgbClr val="FFFF00"/>
              </a:solidFill>
              <a:effectLst>
                <a:outerShdw blurRad="38100" dist="38100" dir="2700000" algn="tl">
                  <a:srgbClr val="000000">
                    <a:alpha val="43137"/>
                  </a:srgbClr>
                </a:outerShdw>
              </a:effectLst>
            </a:endParaRPr>
          </a:p>
        </p:txBody>
      </p:sp>
      <p:sp>
        <p:nvSpPr>
          <p:cNvPr id="23"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4" name="Imag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5897" y="138545"/>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Titre 1"/>
          <p:cNvSpPr txBox="1">
            <a:spLocks noGrp="1"/>
          </p:cNvSpPr>
          <p:nvPr>
            <p:ph type="title"/>
          </p:nvPr>
        </p:nvSpPr>
        <p:spPr>
          <a:xfrm>
            <a:off x="952500" y="816713"/>
            <a:ext cx="9256395" cy="554888"/>
          </a:xfrm>
          <a:prstGeom prst="rect">
            <a:avLst/>
          </a:prstGeom>
        </p:spPr>
        <p:txBody>
          <a:bodyPr/>
          <a:lstStyle>
            <a:lvl1pPr>
              <a:defRPr sz="3000"/>
            </a:lvl1pPr>
          </a:lstStyle>
          <a:p>
            <a:r>
              <a:rPr b="1" dirty="0">
                <a:solidFill>
                  <a:srgbClr val="FFFF00"/>
                </a:solidFill>
                <a:effectLst>
                  <a:outerShdw blurRad="38100" dist="38100" dir="2700000" algn="tl">
                    <a:srgbClr val="000000">
                      <a:alpha val="43137"/>
                    </a:srgbClr>
                  </a:outerShdw>
                </a:effectLst>
              </a:rPr>
              <a:t>Qui sommes-nous ?</a:t>
            </a:r>
          </a:p>
        </p:txBody>
      </p:sp>
      <p:sp>
        <p:nvSpPr>
          <p:cNvPr id="185" name="Titre 1"/>
          <p:cNvSpPr txBox="1"/>
          <p:nvPr/>
        </p:nvSpPr>
        <p:spPr>
          <a:xfrm>
            <a:off x="960738" y="2068944"/>
            <a:ext cx="10704789" cy="2863273"/>
          </a:xfrm>
          <a:prstGeom prst="rect">
            <a:avLst/>
          </a:prstGeom>
          <a:solidFill>
            <a:schemeClr val="tx1">
              <a:alpha val="46000"/>
            </a:schemeClr>
          </a:solidFill>
          <a:ln w="12700">
            <a:solidFill>
              <a:schemeClr val="accent1">
                <a:alpha val="75600"/>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Autofit/>
          </a:bodyPr>
          <a:lstStyle/>
          <a:p>
            <a:pPr defTabSz="795527">
              <a:defRPr sz="2088" b="1"/>
            </a:pPr>
            <a:r>
              <a:rPr lang="fr-FR" sz="2000" dirty="0" smtClean="0">
                <a:solidFill>
                  <a:schemeClr val="bg1"/>
                </a:solidFill>
              </a:rPr>
              <a:t>En </a:t>
            </a:r>
            <a:r>
              <a:rPr lang="fr-FR" sz="2000" dirty="0">
                <a:solidFill>
                  <a:schemeClr val="bg1"/>
                </a:solidFill>
              </a:rPr>
              <a:t>2024, ELS </a:t>
            </a:r>
            <a:r>
              <a:rPr lang="fr-FR" sz="2000" dirty="0" smtClean="0">
                <a:solidFill>
                  <a:schemeClr val="bg1"/>
                </a:solidFill>
              </a:rPr>
              <a:t>devient </a:t>
            </a:r>
            <a:r>
              <a:rPr lang="fr-FR" sz="2000" dirty="0">
                <a:solidFill>
                  <a:schemeClr val="bg1"/>
                </a:solidFill>
              </a:rPr>
              <a:t>Envermeu Petit-Caux </a:t>
            </a:r>
            <a:r>
              <a:rPr lang="fr-FR" sz="2000" dirty="0" smtClean="0">
                <a:solidFill>
                  <a:schemeClr val="bg1"/>
                </a:solidFill>
              </a:rPr>
              <a:t>Badminton </a:t>
            </a:r>
            <a:r>
              <a:rPr lang="fr-FR" sz="2000" dirty="0">
                <a:solidFill>
                  <a:schemeClr val="bg1"/>
                </a:solidFill>
              </a:rPr>
              <a:t>sous le sigle </a:t>
            </a:r>
            <a:r>
              <a:rPr lang="fr-FR" sz="2000" dirty="0" smtClean="0">
                <a:solidFill>
                  <a:schemeClr val="bg1"/>
                </a:solidFill>
              </a:rPr>
              <a:t>EPCBAD. Son logo change mais la guêpe reste l’emblème du club.</a:t>
            </a:r>
          </a:p>
          <a:p>
            <a:pPr defTabSz="795527">
              <a:defRPr sz="2088" b="1"/>
            </a:pPr>
            <a:endParaRPr lang="fr-FR" sz="1000" dirty="0">
              <a:solidFill>
                <a:schemeClr val="bg1"/>
              </a:solidFill>
            </a:endParaRPr>
          </a:p>
          <a:p>
            <a:pPr defTabSz="795527">
              <a:defRPr sz="2088" b="1"/>
            </a:pPr>
            <a:endParaRPr lang="fr-FR" sz="1000" dirty="0" smtClean="0">
              <a:solidFill>
                <a:schemeClr val="bg1"/>
              </a:solidFill>
            </a:endParaRPr>
          </a:p>
          <a:p>
            <a:pPr defTabSz="795527">
              <a:defRPr sz="2088" b="1"/>
            </a:pPr>
            <a:r>
              <a:rPr lang="fr-FR" sz="2000" dirty="0">
                <a:solidFill>
                  <a:schemeClr val="bg1"/>
                </a:solidFill>
              </a:rPr>
              <a:t>Notre </a:t>
            </a:r>
            <a:r>
              <a:rPr lang="fr-FR" sz="2000" dirty="0" smtClean="0">
                <a:solidFill>
                  <a:schemeClr val="bg1"/>
                </a:solidFill>
              </a:rPr>
              <a:t>club, référence </a:t>
            </a:r>
            <a:r>
              <a:rPr lang="fr-FR" sz="2000" dirty="0">
                <a:solidFill>
                  <a:schemeClr val="bg1"/>
                </a:solidFill>
              </a:rPr>
              <a:t>dans le bassin Dieppois par son ancienneté, sa structure, ses résultats sportifs, </a:t>
            </a:r>
            <a:r>
              <a:rPr lang="fr-FR" sz="2000" dirty="0" smtClean="0">
                <a:solidFill>
                  <a:schemeClr val="bg1"/>
                </a:solidFill>
              </a:rPr>
              <a:t>sa capacité à organiser des évènements, sa </a:t>
            </a:r>
            <a:r>
              <a:rPr lang="fr-FR" sz="2000" dirty="0">
                <a:solidFill>
                  <a:schemeClr val="bg1"/>
                </a:solidFill>
              </a:rPr>
              <a:t>filière de formation des </a:t>
            </a:r>
            <a:r>
              <a:rPr lang="fr-FR" sz="2000" dirty="0" smtClean="0">
                <a:solidFill>
                  <a:schemeClr val="bg1"/>
                </a:solidFill>
              </a:rPr>
              <a:t>jeunes, ses officiels techniques </a:t>
            </a:r>
            <a:r>
              <a:rPr lang="fr-FR" sz="2000" dirty="0">
                <a:solidFill>
                  <a:schemeClr val="bg1"/>
                </a:solidFill>
              </a:rPr>
              <a:t>et la qualité </a:t>
            </a:r>
            <a:r>
              <a:rPr lang="fr-FR" sz="2000" dirty="0" smtClean="0">
                <a:solidFill>
                  <a:schemeClr val="bg1"/>
                </a:solidFill>
              </a:rPr>
              <a:t>de </a:t>
            </a:r>
            <a:r>
              <a:rPr lang="fr-FR" sz="2000" dirty="0">
                <a:solidFill>
                  <a:schemeClr val="bg1"/>
                </a:solidFill>
              </a:rPr>
              <a:t>ses </a:t>
            </a:r>
            <a:r>
              <a:rPr lang="fr-FR" sz="2000" dirty="0" smtClean="0">
                <a:solidFill>
                  <a:schemeClr val="bg1"/>
                </a:solidFill>
              </a:rPr>
              <a:t>encadrants, signe donc </a:t>
            </a:r>
            <a:r>
              <a:rPr lang="fr-FR" sz="2000" dirty="0">
                <a:solidFill>
                  <a:schemeClr val="bg1"/>
                </a:solidFill>
              </a:rPr>
              <a:t>sa </a:t>
            </a:r>
            <a:r>
              <a:rPr lang="fr-FR" sz="2000" dirty="0" smtClean="0">
                <a:solidFill>
                  <a:schemeClr val="bg1"/>
                </a:solidFill>
              </a:rPr>
              <a:t>32</a:t>
            </a:r>
            <a:r>
              <a:rPr lang="fr-FR" sz="2000" baseline="35919" dirty="0" smtClean="0">
                <a:solidFill>
                  <a:schemeClr val="bg1"/>
                </a:solidFill>
              </a:rPr>
              <a:t>ième</a:t>
            </a:r>
            <a:r>
              <a:rPr lang="fr-FR" sz="2000" dirty="0" smtClean="0">
                <a:solidFill>
                  <a:schemeClr val="bg1"/>
                </a:solidFill>
              </a:rPr>
              <a:t> </a:t>
            </a:r>
            <a:r>
              <a:rPr lang="fr-FR" sz="2000" dirty="0">
                <a:solidFill>
                  <a:schemeClr val="bg1"/>
                </a:solidFill>
              </a:rPr>
              <a:t>année </a:t>
            </a:r>
            <a:r>
              <a:rPr lang="fr-FR" sz="2000" dirty="0" smtClean="0">
                <a:solidFill>
                  <a:schemeClr val="bg1"/>
                </a:solidFill>
              </a:rPr>
              <a:t>d’existence en  2024.</a:t>
            </a:r>
            <a:endParaRPr lang="fr-FR" sz="2000" dirty="0">
              <a:solidFill>
                <a:schemeClr val="bg1"/>
              </a:solidFill>
            </a:endParaRPr>
          </a:p>
          <a:p>
            <a:pPr defTabSz="795527">
              <a:defRPr sz="2088" b="1"/>
            </a:pPr>
            <a:endParaRPr lang="fr-FR" sz="1000" dirty="0">
              <a:solidFill>
                <a:schemeClr val="bg1"/>
              </a:solidFill>
            </a:endParaRPr>
          </a:p>
          <a:p>
            <a:pPr defTabSz="795527">
              <a:defRPr sz="2088" b="1"/>
            </a:pPr>
            <a:r>
              <a:rPr lang="fr-FR" sz="2000" dirty="0">
                <a:solidFill>
                  <a:schemeClr val="bg1"/>
                </a:solidFill>
              </a:rPr>
              <a:t>Exerçant notre activité à Envermeu </a:t>
            </a:r>
            <a:r>
              <a:rPr lang="fr-FR" sz="2000" dirty="0" smtClean="0">
                <a:solidFill>
                  <a:schemeClr val="bg1"/>
                </a:solidFill>
              </a:rPr>
              <a:t>et à St Martin En Campagne, </a:t>
            </a:r>
            <a:r>
              <a:rPr lang="fr-FR" sz="2000" dirty="0">
                <a:solidFill>
                  <a:schemeClr val="bg1"/>
                </a:solidFill>
              </a:rPr>
              <a:t>nous </a:t>
            </a:r>
            <a:r>
              <a:rPr lang="fr-FR" sz="2000" dirty="0" smtClean="0">
                <a:solidFill>
                  <a:schemeClr val="bg1"/>
                </a:solidFill>
              </a:rPr>
              <a:t>disposons </a:t>
            </a:r>
            <a:r>
              <a:rPr lang="fr-FR" sz="2000" dirty="0">
                <a:solidFill>
                  <a:schemeClr val="bg1"/>
                </a:solidFill>
              </a:rPr>
              <a:t>de </a:t>
            </a:r>
            <a:r>
              <a:rPr lang="fr-FR" sz="2000" dirty="0" smtClean="0">
                <a:solidFill>
                  <a:schemeClr val="bg1"/>
                </a:solidFill>
              </a:rPr>
              <a:t>12 terrains sur 2 gymnases </a:t>
            </a:r>
            <a:r>
              <a:rPr lang="fr-FR" sz="2000" dirty="0">
                <a:solidFill>
                  <a:schemeClr val="bg1"/>
                </a:solidFill>
              </a:rPr>
              <a:t>et de </a:t>
            </a:r>
            <a:r>
              <a:rPr lang="fr-FR" sz="2000" dirty="0" smtClean="0">
                <a:solidFill>
                  <a:schemeClr val="bg1"/>
                </a:solidFill>
              </a:rPr>
              <a:t>7 </a:t>
            </a:r>
            <a:r>
              <a:rPr lang="fr-FR" sz="2000" dirty="0">
                <a:solidFill>
                  <a:schemeClr val="bg1"/>
                </a:solidFill>
              </a:rPr>
              <a:t>créneaux </a:t>
            </a:r>
            <a:r>
              <a:rPr lang="fr-FR" sz="2000" dirty="0" smtClean="0">
                <a:solidFill>
                  <a:schemeClr val="bg1"/>
                </a:solidFill>
              </a:rPr>
              <a:t>hebdomadaires dont 3 créneaux destinés aux jeunes.,</a:t>
            </a:r>
          </a:p>
          <a:p>
            <a:pPr defTabSz="795527">
              <a:defRPr sz="2088" b="1"/>
            </a:pPr>
            <a:endParaRPr lang="fr-FR" sz="1000" dirty="0" smtClean="0">
              <a:solidFill>
                <a:schemeClr val="bg1"/>
              </a:solidFill>
            </a:endParaRPr>
          </a:p>
        </p:txBody>
      </p:sp>
      <p:sp>
        <p:nvSpPr>
          <p:cNvPr id="7" name="Titre 1"/>
          <p:cNvSpPr txBox="1"/>
          <p:nvPr/>
        </p:nvSpPr>
        <p:spPr>
          <a:xfrm>
            <a:off x="973420" y="102942"/>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extLst>
      <p:ext uri="{BB962C8B-B14F-4D97-AF65-F5344CB8AC3E}">
        <p14:creationId xmlns:p14="http://schemas.microsoft.com/office/powerpoint/2010/main" val="145909111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8" name="Titre 1"/>
          <p:cNvSpPr txBox="1">
            <a:spLocks noGrp="1"/>
          </p:cNvSpPr>
          <p:nvPr>
            <p:ph type="title"/>
          </p:nvPr>
        </p:nvSpPr>
        <p:spPr>
          <a:xfrm>
            <a:off x="952500" y="816712"/>
            <a:ext cx="9256395" cy="627673"/>
          </a:xfrm>
          <a:prstGeom prst="rect">
            <a:avLst/>
          </a:prstGeom>
        </p:spPr>
        <p:txBody>
          <a:bodyPr>
            <a:normAutofit/>
          </a:bodyPr>
          <a:lstStyle>
            <a:lvl1pPr>
              <a:defRPr sz="3000"/>
            </a:lvl1pPr>
          </a:lstStyle>
          <a:p>
            <a:r>
              <a:rPr b="1" dirty="0">
                <a:solidFill>
                  <a:srgbClr val="FFFF00"/>
                </a:solidFill>
                <a:effectLst>
                  <a:outerShdw blurRad="38100" dist="38100" dir="2700000" algn="tl">
                    <a:srgbClr val="000000">
                      <a:alpha val="43137"/>
                    </a:srgbClr>
                  </a:outerShdw>
                </a:effectLst>
              </a:rPr>
              <a:t>Des bénévoles au service du club</a:t>
            </a:r>
          </a:p>
        </p:txBody>
      </p:sp>
      <p:sp>
        <p:nvSpPr>
          <p:cNvPr id="190" name="Président…"/>
          <p:cNvSpPr/>
          <p:nvPr/>
        </p:nvSpPr>
        <p:spPr>
          <a:xfrm>
            <a:off x="1084433" y="2622111"/>
            <a:ext cx="1915441" cy="971321"/>
          </a:xfrm>
          <a:prstGeom prst="roundRect">
            <a:avLst>
              <a:gd name="adj" fmla="val 15921"/>
            </a:avLst>
          </a:prstGeom>
          <a:solidFill>
            <a:schemeClr val="tx1">
              <a:alpha val="75000"/>
            </a:schemeClr>
          </a:solidFill>
          <a:ln w="12700">
            <a:solidFill>
              <a:schemeClr val="accent1">
                <a:alpha val="74725"/>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a:solidFill>
                  <a:schemeClr val="bg1"/>
                </a:solidFill>
              </a:rPr>
              <a:t>Président</a:t>
            </a:r>
          </a:p>
          <a:p>
            <a:pPr algn="ctr"/>
            <a:r>
              <a:rPr dirty="0">
                <a:solidFill>
                  <a:schemeClr val="bg1"/>
                </a:solidFill>
              </a:rPr>
              <a:t>Alain Tocqueville</a:t>
            </a:r>
          </a:p>
        </p:txBody>
      </p:sp>
      <p:sp>
        <p:nvSpPr>
          <p:cNvPr id="191" name="Référent Communication…"/>
          <p:cNvSpPr/>
          <p:nvPr/>
        </p:nvSpPr>
        <p:spPr>
          <a:xfrm>
            <a:off x="4316070" y="2310063"/>
            <a:ext cx="2222208" cy="928622"/>
          </a:xfrm>
          <a:prstGeom prst="roundRect">
            <a:avLst>
              <a:gd name="adj" fmla="val 15921"/>
            </a:avLst>
          </a:prstGeom>
          <a:solidFill>
            <a:schemeClr val="tx1">
              <a:alpha val="75000"/>
            </a:schemeClr>
          </a:solidFill>
          <a:ln w="12700">
            <a:solidFill>
              <a:schemeClr val="accent1">
                <a:alpha val="75449"/>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Commission</a:t>
            </a:r>
            <a:r>
              <a:rPr dirty="0" smtClean="0">
                <a:solidFill>
                  <a:schemeClr val="bg1"/>
                </a:solidFill>
              </a:rPr>
              <a:t> Com</a:t>
            </a:r>
            <a:r>
              <a:rPr lang="fr-FR" dirty="0" smtClean="0">
                <a:solidFill>
                  <a:schemeClr val="bg1"/>
                </a:solidFill>
              </a:rPr>
              <a:t>pétitions</a:t>
            </a:r>
            <a:endParaRPr dirty="0">
              <a:solidFill>
                <a:schemeClr val="bg1"/>
              </a:solidFill>
            </a:endParaRPr>
          </a:p>
          <a:p>
            <a:pPr algn="ctr"/>
            <a:r>
              <a:rPr lang="fr-FR" dirty="0" smtClean="0">
                <a:solidFill>
                  <a:schemeClr val="bg1"/>
                </a:solidFill>
              </a:rPr>
              <a:t>Marc Gilbert</a:t>
            </a:r>
            <a:r>
              <a:rPr dirty="0" smtClean="0">
                <a:solidFill>
                  <a:schemeClr val="bg1"/>
                </a:solidFill>
              </a:rPr>
              <a:t> </a:t>
            </a:r>
            <a:endParaRPr dirty="0">
              <a:solidFill>
                <a:schemeClr val="bg1"/>
              </a:solidFill>
            </a:endParaRPr>
          </a:p>
        </p:txBody>
      </p:sp>
      <p:sp>
        <p:nvSpPr>
          <p:cNvPr id="192" name="Secrétaire…"/>
          <p:cNvSpPr/>
          <p:nvPr/>
        </p:nvSpPr>
        <p:spPr>
          <a:xfrm>
            <a:off x="2169324" y="3707662"/>
            <a:ext cx="1841203" cy="896422"/>
          </a:xfrm>
          <a:prstGeom prst="roundRect">
            <a:avLst>
              <a:gd name="adj" fmla="val 15921"/>
            </a:avLst>
          </a:prstGeom>
          <a:solidFill>
            <a:schemeClr val="tx1">
              <a:alpha val="75000"/>
            </a:schemeClr>
          </a:solidFill>
          <a:ln w="12700">
            <a:solidFill>
              <a:schemeClr val="accent1">
                <a:alpha val="74547"/>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err="1">
                <a:solidFill>
                  <a:schemeClr val="bg1"/>
                </a:solidFill>
              </a:rPr>
              <a:t>Secrétaire</a:t>
            </a:r>
            <a:endParaRPr dirty="0">
              <a:solidFill>
                <a:schemeClr val="bg1"/>
              </a:solidFill>
            </a:endParaRPr>
          </a:p>
          <a:p>
            <a:pPr algn="ctr"/>
            <a:r>
              <a:rPr lang="fr-FR" dirty="0" smtClean="0">
                <a:solidFill>
                  <a:schemeClr val="bg1"/>
                </a:solidFill>
              </a:rPr>
              <a:t>Carine</a:t>
            </a:r>
            <a:r>
              <a:rPr dirty="0" smtClean="0">
                <a:solidFill>
                  <a:schemeClr val="bg1"/>
                </a:solidFill>
              </a:rPr>
              <a:t> </a:t>
            </a:r>
            <a:r>
              <a:rPr lang="fr-FR" dirty="0" smtClean="0">
                <a:solidFill>
                  <a:schemeClr val="bg1"/>
                </a:solidFill>
              </a:rPr>
              <a:t>Halbout</a:t>
            </a:r>
            <a:endParaRPr dirty="0">
              <a:solidFill>
                <a:schemeClr val="bg1"/>
              </a:solidFill>
            </a:endParaRPr>
          </a:p>
        </p:txBody>
      </p:sp>
      <p:sp>
        <p:nvSpPr>
          <p:cNvPr id="193" name="Trésorier…"/>
          <p:cNvSpPr/>
          <p:nvPr/>
        </p:nvSpPr>
        <p:spPr>
          <a:xfrm>
            <a:off x="92061" y="3714159"/>
            <a:ext cx="1945286" cy="857841"/>
          </a:xfrm>
          <a:prstGeom prst="roundRect">
            <a:avLst>
              <a:gd name="adj" fmla="val 15921"/>
            </a:avLst>
          </a:prstGeom>
          <a:solidFill>
            <a:schemeClr val="tx1">
              <a:alpha val="75000"/>
            </a:schemeClr>
          </a:solidFill>
          <a:ln w="12700">
            <a:solidFill>
              <a:schemeClr val="accent1">
                <a:alpha val="74665"/>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err="1">
                <a:solidFill>
                  <a:schemeClr val="bg1"/>
                </a:solidFill>
              </a:rPr>
              <a:t>Trésorier</a:t>
            </a:r>
            <a:endParaRPr dirty="0">
              <a:solidFill>
                <a:schemeClr val="bg1"/>
              </a:solidFill>
            </a:endParaRPr>
          </a:p>
          <a:p>
            <a:pPr algn="ctr"/>
            <a:r>
              <a:rPr dirty="0">
                <a:solidFill>
                  <a:schemeClr val="bg1"/>
                </a:solidFill>
              </a:rPr>
              <a:t>Camel </a:t>
            </a:r>
            <a:r>
              <a:rPr dirty="0" err="1">
                <a:solidFill>
                  <a:schemeClr val="bg1"/>
                </a:solidFill>
              </a:rPr>
              <a:t>Dudouet</a:t>
            </a:r>
            <a:endParaRPr dirty="0">
              <a:solidFill>
                <a:schemeClr val="bg1"/>
              </a:solidFill>
            </a:endParaRPr>
          </a:p>
        </p:txBody>
      </p:sp>
      <p:sp>
        <p:nvSpPr>
          <p:cNvPr id="194" name="Référent Compétitions…"/>
          <p:cNvSpPr/>
          <p:nvPr/>
        </p:nvSpPr>
        <p:spPr>
          <a:xfrm>
            <a:off x="6668533" y="2310063"/>
            <a:ext cx="1980402" cy="933738"/>
          </a:xfrm>
          <a:prstGeom prst="roundRect">
            <a:avLst>
              <a:gd name="adj" fmla="val 15921"/>
            </a:avLst>
          </a:prstGeom>
          <a:solidFill>
            <a:schemeClr val="tx1">
              <a:alpha val="75000"/>
            </a:schemeClr>
          </a:solidFill>
          <a:ln w="12700">
            <a:solidFill>
              <a:schemeClr val="accent1">
                <a:alpha val="75218"/>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Commission Sponsoring</a:t>
            </a:r>
            <a:endParaRPr dirty="0">
              <a:solidFill>
                <a:schemeClr val="bg1"/>
              </a:solidFill>
            </a:endParaRPr>
          </a:p>
          <a:p>
            <a:pPr algn="ctr"/>
            <a:r>
              <a:rPr lang="fr-FR" dirty="0" smtClean="0">
                <a:solidFill>
                  <a:schemeClr val="bg1"/>
                </a:solidFill>
              </a:rPr>
              <a:t>Alain Tocqueville</a:t>
            </a:r>
            <a:r>
              <a:rPr dirty="0" smtClean="0">
                <a:solidFill>
                  <a:schemeClr val="bg1"/>
                </a:solidFill>
              </a:rPr>
              <a:t> </a:t>
            </a:r>
            <a:endParaRPr dirty="0">
              <a:solidFill>
                <a:schemeClr val="bg1"/>
              </a:solidFill>
            </a:endParaRPr>
          </a:p>
        </p:txBody>
      </p:sp>
      <p:sp>
        <p:nvSpPr>
          <p:cNvPr id="195" name="Référent Jeunes…"/>
          <p:cNvSpPr/>
          <p:nvPr/>
        </p:nvSpPr>
        <p:spPr>
          <a:xfrm>
            <a:off x="4326892" y="3368842"/>
            <a:ext cx="2211572" cy="783265"/>
          </a:xfrm>
          <a:prstGeom prst="roundRect">
            <a:avLst>
              <a:gd name="adj" fmla="val 20114"/>
            </a:avLst>
          </a:prstGeom>
          <a:solidFill>
            <a:schemeClr val="tx1">
              <a:alpha val="75000"/>
            </a:schemeClr>
          </a:solidFill>
          <a:ln w="12700">
            <a:solidFill>
              <a:schemeClr val="accent1">
                <a:alpha val="74959"/>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Commission Jeunes</a:t>
            </a:r>
            <a:endParaRPr dirty="0">
              <a:solidFill>
                <a:schemeClr val="bg1"/>
              </a:solidFill>
            </a:endParaRPr>
          </a:p>
          <a:p>
            <a:pPr algn="ctr"/>
            <a:r>
              <a:rPr dirty="0">
                <a:solidFill>
                  <a:schemeClr val="bg1"/>
                </a:solidFill>
              </a:rPr>
              <a:t>Nicolas Ferment</a:t>
            </a:r>
          </a:p>
        </p:txBody>
      </p:sp>
      <p:sp>
        <p:nvSpPr>
          <p:cNvPr id="196" name="Référent Arbitrage…"/>
          <p:cNvSpPr/>
          <p:nvPr/>
        </p:nvSpPr>
        <p:spPr>
          <a:xfrm>
            <a:off x="6633476" y="3370768"/>
            <a:ext cx="2016748" cy="792042"/>
          </a:xfrm>
          <a:prstGeom prst="roundRect">
            <a:avLst>
              <a:gd name="adj" fmla="val 20114"/>
            </a:avLst>
          </a:prstGeom>
          <a:solidFill>
            <a:schemeClr val="tx1">
              <a:alpha val="75000"/>
            </a:schemeClr>
          </a:solidFill>
          <a:ln w="12700">
            <a:solidFill>
              <a:schemeClr val="accent1">
                <a:alpha val="74819"/>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Vie du club</a:t>
            </a:r>
            <a:endParaRPr dirty="0">
              <a:solidFill>
                <a:schemeClr val="bg1"/>
              </a:solidFill>
            </a:endParaRPr>
          </a:p>
          <a:p>
            <a:pPr algn="ctr"/>
            <a:r>
              <a:rPr lang="fr-FR" dirty="0" smtClean="0">
                <a:solidFill>
                  <a:schemeClr val="bg1"/>
                </a:solidFill>
              </a:rPr>
              <a:t>Marine </a:t>
            </a:r>
            <a:r>
              <a:rPr lang="fr-FR" dirty="0" err="1" smtClean="0">
                <a:solidFill>
                  <a:schemeClr val="bg1"/>
                </a:solidFill>
              </a:rPr>
              <a:t>Lamouroux</a:t>
            </a:r>
            <a:endParaRPr dirty="0">
              <a:solidFill>
                <a:schemeClr val="bg1"/>
              </a:solidFill>
            </a:endParaRPr>
          </a:p>
        </p:txBody>
      </p:sp>
      <p:sp>
        <p:nvSpPr>
          <p:cNvPr id="197" name="3 bénévoles réguliers (encadrement jeunes, équipes interclubs) et de nombreux bénévoles participants"/>
          <p:cNvSpPr/>
          <p:nvPr/>
        </p:nvSpPr>
        <p:spPr>
          <a:xfrm>
            <a:off x="9194800" y="2924273"/>
            <a:ext cx="2757726" cy="1774999"/>
          </a:xfrm>
          <a:prstGeom prst="roundRect">
            <a:avLst>
              <a:gd name="adj" fmla="val 10732"/>
            </a:avLst>
          </a:prstGeom>
          <a:solidFill>
            <a:schemeClr val="tx1">
              <a:alpha val="74000"/>
            </a:schemeClr>
          </a:solidFill>
          <a:ln w="12700">
            <a:solidFill>
              <a:schemeClr val="accent1">
                <a:alpha val="73957"/>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defRPr sz="1900" b="1"/>
            </a:lvl1pPr>
          </a:lstStyle>
          <a:p>
            <a:pPr algn="ctr"/>
            <a:r>
              <a:rPr lang="fr-FR" sz="2000" dirty="0">
                <a:solidFill>
                  <a:schemeClr val="bg1"/>
                </a:solidFill>
              </a:rPr>
              <a:t>Nombreux bénévoles participant à l’encadrement des jeunes, à l’organisation de compétitions, de manifestations</a:t>
            </a:r>
          </a:p>
        </p:txBody>
      </p:sp>
      <p:sp>
        <p:nvSpPr>
          <p:cNvPr id="198" name="+"/>
          <p:cNvSpPr txBox="1"/>
          <p:nvPr/>
        </p:nvSpPr>
        <p:spPr>
          <a:xfrm>
            <a:off x="8602812" y="3275662"/>
            <a:ext cx="640716"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400">
                <a:solidFill>
                  <a:srgbClr val="FFFFFF"/>
                </a:solidFill>
                <a:latin typeface="Arial Black"/>
                <a:ea typeface="Arial Black"/>
                <a:cs typeface="Arial Black"/>
                <a:sym typeface="Arial Black"/>
              </a:defRPr>
            </a:lvl1pPr>
          </a:lstStyle>
          <a:p>
            <a:r>
              <a:rPr dirty="0"/>
              <a:t>+</a:t>
            </a:r>
          </a:p>
        </p:txBody>
      </p:sp>
      <p:sp>
        <p:nvSpPr>
          <p:cNvPr id="199" name="="/>
          <p:cNvSpPr txBox="1"/>
          <p:nvPr/>
        </p:nvSpPr>
        <p:spPr>
          <a:xfrm>
            <a:off x="10231107" y="4590591"/>
            <a:ext cx="640716" cy="1234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400">
                <a:solidFill>
                  <a:srgbClr val="FFFFFF"/>
                </a:solidFill>
                <a:latin typeface="Arial Black"/>
                <a:ea typeface="Arial Black"/>
                <a:cs typeface="Arial Black"/>
                <a:sym typeface="Arial Black"/>
              </a:defRPr>
            </a:lvl1pPr>
          </a:lstStyle>
          <a:p>
            <a:r>
              <a:rPr dirty="0"/>
              <a:t>=</a:t>
            </a:r>
          </a:p>
        </p:txBody>
      </p:sp>
      <p:sp>
        <p:nvSpPr>
          <p:cNvPr id="200" name="Titre 1"/>
          <p:cNvSpPr txBox="1"/>
          <p:nvPr/>
        </p:nvSpPr>
        <p:spPr>
          <a:xfrm>
            <a:off x="251677" y="5812164"/>
            <a:ext cx="11739882" cy="458247"/>
          </a:xfrm>
          <a:prstGeom prst="rect">
            <a:avLst/>
          </a:prstGeom>
          <a:solidFill>
            <a:schemeClr val="accent1"/>
          </a:solidFill>
          <a:ln w="6350">
            <a:solidFill>
              <a:schemeClr val="accent4">
                <a:alpha val="85094"/>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685800">
              <a:defRPr sz="1650" b="1"/>
            </a:lvl1pPr>
          </a:lstStyle>
          <a:p>
            <a:r>
              <a:rPr dirty="0"/>
              <a:t>Des bénévoles, </a:t>
            </a:r>
            <a:r>
              <a:rPr dirty="0" err="1"/>
              <a:t>membres</a:t>
            </a:r>
            <a:r>
              <a:rPr dirty="0"/>
              <a:t> du bureau, </a:t>
            </a:r>
            <a:r>
              <a:rPr dirty="0" err="1" smtClean="0"/>
              <a:t>arbitre</a:t>
            </a:r>
            <a:r>
              <a:rPr lang="fr-FR" dirty="0" smtClean="0"/>
              <a:t>s</a:t>
            </a:r>
            <a:r>
              <a:rPr dirty="0" smtClean="0"/>
              <a:t>, </a:t>
            </a:r>
            <a:r>
              <a:rPr dirty="0"/>
              <a:t>entraineurs/formateurs, </a:t>
            </a:r>
            <a:r>
              <a:rPr dirty="0" err="1"/>
              <a:t>accompagnateurs</a:t>
            </a:r>
            <a:r>
              <a:rPr dirty="0"/>
              <a:t>, </a:t>
            </a:r>
            <a:r>
              <a:rPr dirty="0" err="1"/>
              <a:t>organisateurs</a:t>
            </a:r>
            <a:r>
              <a:rPr dirty="0"/>
              <a:t> de </a:t>
            </a:r>
            <a:r>
              <a:rPr dirty="0" smtClean="0"/>
              <a:t>manifestation…</a:t>
            </a:r>
            <a:endParaRPr dirty="0"/>
          </a:p>
        </p:txBody>
      </p:sp>
      <p:sp>
        <p:nvSpPr>
          <p:cNvPr id="17" name="Président…"/>
          <p:cNvSpPr/>
          <p:nvPr/>
        </p:nvSpPr>
        <p:spPr>
          <a:xfrm>
            <a:off x="1060891" y="1830310"/>
            <a:ext cx="2078872" cy="356617"/>
          </a:xfrm>
          <a:prstGeom prst="roundRect">
            <a:avLst>
              <a:gd name="adj" fmla="val 15921"/>
            </a:avLst>
          </a:prstGeom>
          <a:solidFill>
            <a:schemeClr val="accent1">
              <a:alpha val="75000"/>
            </a:schemeClr>
          </a:solidFill>
          <a:ln w="12700">
            <a:solidFill>
              <a:schemeClr val="accent1">
                <a:alpha val="74725"/>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b="1"/>
            </a:pPr>
            <a:r>
              <a:rPr lang="fr-FR" dirty="0" smtClean="0"/>
              <a:t>Bureau directeur</a:t>
            </a:r>
            <a:endParaRPr dirty="0"/>
          </a:p>
        </p:txBody>
      </p:sp>
      <p:sp>
        <p:nvSpPr>
          <p:cNvPr id="18" name="Président…"/>
          <p:cNvSpPr/>
          <p:nvPr/>
        </p:nvSpPr>
        <p:spPr>
          <a:xfrm>
            <a:off x="5580126" y="1863839"/>
            <a:ext cx="2078872" cy="334414"/>
          </a:xfrm>
          <a:prstGeom prst="roundRect">
            <a:avLst>
              <a:gd name="adj" fmla="val 15921"/>
            </a:avLst>
          </a:prstGeom>
          <a:solidFill>
            <a:schemeClr val="accent1">
              <a:alpha val="75000"/>
            </a:schemeClr>
          </a:solidFill>
          <a:ln w="12700">
            <a:solidFill>
              <a:schemeClr val="accent1">
                <a:alpha val="74725"/>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b="1"/>
            </a:pPr>
            <a:r>
              <a:rPr lang="fr-FR" dirty="0" smtClean="0"/>
              <a:t>6 commissions</a:t>
            </a:r>
            <a:endParaRPr dirty="0"/>
          </a:p>
        </p:txBody>
      </p:sp>
      <p:sp>
        <p:nvSpPr>
          <p:cNvPr id="19" name="Référent Jeunes…"/>
          <p:cNvSpPr/>
          <p:nvPr/>
        </p:nvSpPr>
        <p:spPr>
          <a:xfrm>
            <a:off x="4295607" y="4330180"/>
            <a:ext cx="2210773" cy="792041"/>
          </a:xfrm>
          <a:prstGeom prst="roundRect">
            <a:avLst>
              <a:gd name="adj" fmla="val 20114"/>
            </a:avLst>
          </a:prstGeom>
          <a:solidFill>
            <a:schemeClr val="tx1">
              <a:alpha val="75000"/>
            </a:schemeClr>
          </a:solidFill>
          <a:ln w="12700">
            <a:solidFill>
              <a:schemeClr val="accent1">
                <a:alpha val="74959"/>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Commission Officiels Techniques</a:t>
            </a:r>
            <a:endParaRPr dirty="0">
              <a:solidFill>
                <a:schemeClr val="bg1"/>
              </a:solidFill>
            </a:endParaRPr>
          </a:p>
          <a:p>
            <a:pPr algn="ctr"/>
            <a:r>
              <a:rPr lang="fr-FR" dirty="0" smtClean="0">
                <a:solidFill>
                  <a:schemeClr val="bg1"/>
                </a:solidFill>
              </a:rPr>
              <a:t>Camel </a:t>
            </a:r>
            <a:r>
              <a:rPr lang="fr-FR" dirty="0" err="1" smtClean="0">
                <a:solidFill>
                  <a:schemeClr val="bg1"/>
                </a:solidFill>
              </a:rPr>
              <a:t>Dudouet</a:t>
            </a:r>
            <a:endParaRPr dirty="0">
              <a:solidFill>
                <a:schemeClr val="bg1"/>
              </a:solidFill>
            </a:endParaRPr>
          </a:p>
        </p:txBody>
      </p:sp>
      <p:sp>
        <p:nvSpPr>
          <p:cNvPr id="20" name="Référent Jeunes…"/>
          <p:cNvSpPr/>
          <p:nvPr/>
        </p:nvSpPr>
        <p:spPr>
          <a:xfrm>
            <a:off x="6649321" y="4316941"/>
            <a:ext cx="2047740" cy="792041"/>
          </a:xfrm>
          <a:prstGeom prst="roundRect">
            <a:avLst>
              <a:gd name="adj" fmla="val 20114"/>
            </a:avLst>
          </a:prstGeom>
          <a:solidFill>
            <a:schemeClr val="tx1">
              <a:alpha val="75000"/>
            </a:schemeClr>
          </a:solidFill>
          <a:ln w="12700">
            <a:solidFill>
              <a:schemeClr val="accent1">
                <a:alpha val="74959"/>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smtClean="0">
                <a:solidFill>
                  <a:schemeClr val="bg1"/>
                </a:solidFill>
              </a:rPr>
              <a:t>R</a:t>
            </a:r>
            <a:r>
              <a:rPr lang="fr-FR" dirty="0" smtClean="0">
                <a:solidFill>
                  <a:schemeClr val="bg1"/>
                </a:solidFill>
              </a:rPr>
              <a:t>esp. Commission Communication</a:t>
            </a:r>
            <a:endParaRPr dirty="0">
              <a:solidFill>
                <a:schemeClr val="bg1"/>
              </a:solidFill>
            </a:endParaRPr>
          </a:p>
          <a:p>
            <a:pPr algn="ctr"/>
            <a:r>
              <a:rPr lang="fr-FR" dirty="0" smtClean="0">
                <a:solidFill>
                  <a:schemeClr val="bg1"/>
                </a:solidFill>
              </a:rPr>
              <a:t>Carine Halbout</a:t>
            </a:r>
            <a:endParaRPr dirty="0">
              <a:solidFill>
                <a:schemeClr val="bg1"/>
              </a:solidFill>
            </a:endParaRPr>
          </a:p>
        </p:txBody>
      </p:sp>
      <p:sp>
        <p:nvSpPr>
          <p:cNvPr id="22" name="Trésorier…"/>
          <p:cNvSpPr/>
          <p:nvPr/>
        </p:nvSpPr>
        <p:spPr>
          <a:xfrm>
            <a:off x="96679" y="4642413"/>
            <a:ext cx="1945286" cy="857841"/>
          </a:xfrm>
          <a:prstGeom prst="roundRect">
            <a:avLst>
              <a:gd name="adj" fmla="val 15921"/>
            </a:avLst>
          </a:prstGeom>
          <a:solidFill>
            <a:schemeClr val="tx1">
              <a:alpha val="75000"/>
            </a:schemeClr>
          </a:solidFill>
          <a:ln w="12700">
            <a:solidFill>
              <a:schemeClr val="accent1">
                <a:alpha val="74665"/>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err="1" smtClean="0">
                <a:solidFill>
                  <a:schemeClr val="bg1"/>
                </a:solidFill>
              </a:rPr>
              <a:t>Trésorier</a:t>
            </a:r>
            <a:r>
              <a:rPr lang="fr-FR" dirty="0" smtClean="0">
                <a:solidFill>
                  <a:schemeClr val="bg1"/>
                </a:solidFill>
              </a:rPr>
              <a:t> adjoint</a:t>
            </a:r>
            <a:endParaRPr dirty="0">
              <a:solidFill>
                <a:schemeClr val="bg1"/>
              </a:solidFill>
            </a:endParaRPr>
          </a:p>
          <a:p>
            <a:pPr algn="ctr"/>
            <a:r>
              <a:rPr lang="fr-FR" dirty="0" smtClean="0">
                <a:solidFill>
                  <a:schemeClr val="bg1"/>
                </a:solidFill>
              </a:rPr>
              <a:t>Samuel</a:t>
            </a:r>
            <a:r>
              <a:rPr dirty="0" smtClean="0">
                <a:solidFill>
                  <a:schemeClr val="bg1"/>
                </a:solidFill>
              </a:rPr>
              <a:t> </a:t>
            </a:r>
            <a:r>
              <a:rPr lang="fr-FR" dirty="0" err="1" smtClean="0">
                <a:solidFill>
                  <a:schemeClr val="bg1"/>
                </a:solidFill>
              </a:rPr>
              <a:t>Racape</a:t>
            </a:r>
            <a:endParaRPr dirty="0">
              <a:solidFill>
                <a:schemeClr val="bg1"/>
              </a:solidFill>
            </a:endParaRPr>
          </a:p>
        </p:txBody>
      </p:sp>
      <p:sp>
        <p:nvSpPr>
          <p:cNvPr id="21"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8" name="Titre 1"/>
          <p:cNvSpPr txBox="1"/>
          <p:nvPr/>
        </p:nvSpPr>
        <p:spPr>
          <a:xfrm>
            <a:off x="972819" y="704952"/>
            <a:ext cx="9256396" cy="627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3000">
                <a:solidFill>
                  <a:srgbClr val="FFFFFF"/>
                </a:solidFill>
              </a:defRPr>
            </a:lvl1pPr>
          </a:lstStyle>
          <a:p>
            <a:r>
              <a:rPr lang="fr-FR" b="1" spc="-50" dirty="0" smtClean="0">
                <a:solidFill>
                  <a:srgbClr val="FFFF00"/>
                </a:solidFill>
                <a:effectLst>
                  <a:outerShdw blurRad="38100" dist="38100" dir="2700000" algn="tl">
                    <a:srgbClr val="000000">
                      <a:alpha val="43137"/>
                    </a:srgbClr>
                  </a:outerShdw>
                </a:effectLst>
                <a:latin typeface="+mj-lt"/>
                <a:ea typeface="+mj-ea"/>
                <a:cs typeface="+mj-cs"/>
              </a:rPr>
              <a:t>Un</a:t>
            </a:r>
            <a:r>
              <a:rPr b="1" spc="-50" dirty="0" smtClean="0">
                <a:solidFill>
                  <a:srgbClr val="FFFF00"/>
                </a:solidFill>
                <a:effectLst>
                  <a:outerShdw blurRad="38100" dist="38100" dir="2700000" algn="tl">
                    <a:srgbClr val="000000">
                      <a:alpha val="43137"/>
                    </a:srgbClr>
                  </a:outerShdw>
                </a:effectLst>
                <a:latin typeface="+mj-lt"/>
                <a:ea typeface="+mj-ea"/>
                <a:cs typeface="+mj-cs"/>
              </a:rPr>
              <a:t> </a:t>
            </a:r>
            <a:r>
              <a:rPr b="1" spc="-50" dirty="0" err="1" smtClean="0">
                <a:solidFill>
                  <a:srgbClr val="FFFF00"/>
                </a:solidFill>
                <a:effectLst>
                  <a:outerShdw blurRad="38100" dist="38100" dir="2700000" algn="tl">
                    <a:srgbClr val="000000">
                      <a:alpha val="43137"/>
                    </a:srgbClr>
                  </a:outerShdw>
                </a:effectLst>
                <a:latin typeface="+mj-lt"/>
                <a:ea typeface="+mj-ea"/>
                <a:cs typeface="+mj-cs"/>
              </a:rPr>
              <a:t>effectif</a:t>
            </a:r>
            <a:r>
              <a:rPr b="1" spc="-50" dirty="0" smtClean="0">
                <a:solidFill>
                  <a:srgbClr val="FFFF00"/>
                </a:solidFill>
                <a:effectLst>
                  <a:outerShdw blurRad="38100" dist="38100" dir="2700000" algn="tl">
                    <a:srgbClr val="000000">
                      <a:alpha val="43137"/>
                    </a:srgbClr>
                  </a:outerShdw>
                </a:effectLst>
                <a:latin typeface="+mj-lt"/>
                <a:ea typeface="+mj-ea"/>
                <a:cs typeface="+mj-cs"/>
              </a:rPr>
              <a:t> </a:t>
            </a:r>
            <a:r>
              <a:rPr b="1" spc="-50" dirty="0">
                <a:solidFill>
                  <a:srgbClr val="FFFF00"/>
                </a:solidFill>
                <a:effectLst>
                  <a:outerShdw blurRad="38100" dist="38100" dir="2700000" algn="tl">
                    <a:srgbClr val="000000">
                      <a:alpha val="43137"/>
                    </a:srgbClr>
                  </a:outerShdw>
                </a:effectLst>
                <a:latin typeface="+mj-lt"/>
                <a:ea typeface="+mj-ea"/>
                <a:cs typeface="+mj-cs"/>
              </a:rPr>
              <a:t>« </a:t>
            </a:r>
            <a:r>
              <a:rPr lang="fr-FR" b="1" spc="-50" dirty="0" smtClean="0">
                <a:solidFill>
                  <a:srgbClr val="FFFF00"/>
                </a:solidFill>
                <a:effectLst>
                  <a:outerShdw blurRad="38100" dist="38100" dir="2700000" algn="tl">
                    <a:srgbClr val="000000">
                      <a:alpha val="43137"/>
                    </a:srgbClr>
                  </a:outerShdw>
                </a:effectLst>
                <a:latin typeface="+mj-lt"/>
                <a:ea typeface="+mj-ea"/>
                <a:cs typeface="+mj-cs"/>
              </a:rPr>
              <a:t>en progression</a:t>
            </a:r>
            <a:r>
              <a:rPr b="1" spc="-50" dirty="0" smtClean="0">
                <a:solidFill>
                  <a:srgbClr val="FFFF00"/>
                </a:solidFill>
                <a:effectLst>
                  <a:outerShdw blurRad="38100" dist="38100" dir="2700000" algn="tl">
                    <a:srgbClr val="000000">
                      <a:alpha val="43137"/>
                    </a:srgbClr>
                  </a:outerShdw>
                </a:effectLst>
                <a:latin typeface="+mj-lt"/>
                <a:ea typeface="+mj-ea"/>
                <a:cs typeface="+mj-cs"/>
              </a:rPr>
              <a:t>»</a:t>
            </a:r>
            <a:endParaRPr b="1" spc="-50" dirty="0">
              <a:solidFill>
                <a:srgbClr val="FFFF00"/>
              </a:solidFill>
              <a:effectLst>
                <a:outerShdw blurRad="38100" dist="38100" dir="2700000" algn="tl">
                  <a:srgbClr val="000000">
                    <a:alpha val="43137"/>
                  </a:srgbClr>
                </a:outerShdw>
              </a:effectLst>
              <a:latin typeface="+mj-lt"/>
              <a:ea typeface="+mj-ea"/>
              <a:cs typeface="+mj-cs"/>
            </a:endParaRPr>
          </a:p>
        </p:txBody>
      </p:sp>
      <p:pic>
        <p:nvPicPr>
          <p:cNvPr id="9" name="Picture 2" descr="http://cibfinance.c.i.pic.centerblog.net/o/c8eccbc9.jpg"/>
          <p:cNvPicPr>
            <a:picLocks noChangeAspect="1" noChangeArrowheads="1"/>
          </p:cNvPicPr>
          <p:nvPr/>
        </p:nvPicPr>
        <p:blipFill>
          <a:blip r:embed="rId3"/>
          <a:srcRect/>
          <a:stretch>
            <a:fillRect/>
          </a:stretch>
        </p:blipFill>
        <p:spPr bwMode="auto">
          <a:xfrm>
            <a:off x="9965875" y="2288907"/>
            <a:ext cx="863600" cy="863600"/>
          </a:xfrm>
          <a:prstGeom prst="rect">
            <a:avLst/>
          </a:prstGeom>
          <a:noFill/>
          <a:ln w="9525">
            <a:noFill/>
            <a:miter lim="800000"/>
            <a:headEnd/>
            <a:tailEnd/>
          </a:ln>
        </p:spPr>
      </p:pic>
      <p:graphicFrame>
        <p:nvGraphicFramePr>
          <p:cNvPr id="10" name="Espace réservé du contenu 3"/>
          <p:cNvGraphicFramePr/>
          <p:nvPr>
            <p:extLst>
              <p:ext uri="{D42A27DB-BD31-4B8C-83A1-F6EECF244321}">
                <p14:modId xmlns:p14="http://schemas.microsoft.com/office/powerpoint/2010/main" val="229182598"/>
              </p:ext>
            </p:extLst>
          </p:nvPr>
        </p:nvGraphicFramePr>
        <p:xfrm>
          <a:off x="2472494" y="1737933"/>
          <a:ext cx="5842332" cy="2085922"/>
        </p:xfrm>
        <a:graphic>
          <a:graphicData uri="http://schemas.openxmlformats.org/drawingml/2006/table">
            <a:tbl>
              <a:tblPr>
                <a:tableStyleId>{4C3C2611-4C71-4FC5-86AE-919BDF0F9419}</a:tableStyleId>
              </a:tblPr>
              <a:tblGrid>
                <a:gridCol w="1040200">
                  <a:extLst>
                    <a:ext uri="{9D8B030D-6E8A-4147-A177-3AD203B41FA5}">
                      <a16:colId xmlns:a16="http://schemas.microsoft.com/office/drawing/2014/main" xmlns="" val="20000"/>
                    </a:ext>
                  </a:extLst>
                </a:gridCol>
                <a:gridCol w="813815"/>
                <a:gridCol w="813815">
                  <a:extLst>
                    <a:ext uri="{9D8B030D-6E8A-4147-A177-3AD203B41FA5}">
                      <a16:colId xmlns:a16="http://schemas.microsoft.com/office/drawing/2014/main" xmlns="" val="20002"/>
                    </a:ext>
                  </a:extLst>
                </a:gridCol>
                <a:gridCol w="813815">
                  <a:extLst>
                    <a:ext uri="{9D8B030D-6E8A-4147-A177-3AD203B41FA5}">
                      <a16:colId xmlns:a16="http://schemas.microsoft.com/office/drawing/2014/main" xmlns="" val="20003"/>
                    </a:ext>
                  </a:extLst>
                </a:gridCol>
                <a:gridCol w="813815">
                  <a:extLst>
                    <a:ext uri="{9D8B030D-6E8A-4147-A177-3AD203B41FA5}">
                      <a16:colId xmlns:a16="http://schemas.microsoft.com/office/drawing/2014/main" xmlns="" val="20004"/>
                    </a:ext>
                  </a:extLst>
                </a:gridCol>
                <a:gridCol w="795179">
                  <a:extLst>
                    <a:ext uri="{9D8B030D-6E8A-4147-A177-3AD203B41FA5}">
                      <a16:colId xmlns:a16="http://schemas.microsoft.com/office/drawing/2014/main" xmlns="" val="20005"/>
                    </a:ext>
                  </a:extLst>
                </a:gridCol>
                <a:gridCol w="751693">
                  <a:extLst>
                    <a:ext uri="{9D8B030D-6E8A-4147-A177-3AD203B41FA5}">
                      <a16:colId xmlns:a16="http://schemas.microsoft.com/office/drawing/2014/main" xmlns="" val="20001"/>
                    </a:ext>
                  </a:extLst>
                </a:gridCol>
              </a:tblGrid>
              <a:tr h="394084">
                <a:tc>
                  <a:txBody>
                    <a:bodyPr/>
                    <a:lstStyle/>
                    <a:p>
                      <a:pPr algn="l">
                        <a:defRPr sz="1800">
                          <a:solidFill>
                            <a:srgbClr val="000000"/>
                          </a:solidFill>
                        </a:defRPr>
                      </a:pPr>
                      <a:r>
                        <a:rPr sz="1200" dirty="0">
                          <a:solidFill>
                            <a:srgbClr val="FFFFFF"/>
                          </a:solidFill>
                        </a:rPr>
                        <a:t> </a:t>
                      </a:r>
                    </a:p>
                  </a:txBody>
                  <a:tcPr marL="9525" marR="9525" marT="9525" marB="9525" anchor="b" horzOverflow="overflow">
                    <a:lnB w="12700">
                      <a:solidFill>
                        <a:srgbClr val="CFCFCF"/>
                      </a:solidFill>
                    </a:lnB>
                    <a:solidFill>
                      <a:srgbClr val="4040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lang="fr-FR" sz="1200" dirty="0" smtClean="0">
                          <a:solidFill>
                            <a:srgbClr val="FFFFFF"/>
                          </a:solidFill>
                        </a:rPr>
                        <a:t>Saison 2023/2024</a:t>
                      </a:r>
                    </a:p>
                  </a:txBody>
                  <a:tcPr marL="9525" marR="9525" marT="9525" marB="9525" anchor="ctr" horzOverflow="overflow">
                    <a:lnB w="12700" cap="flat" cmpd="sng" algn="ctr">
                      <a:solidFill>
                        <a:srgbClr val="CFCFCF"/>
                      </a:solidFill>
                      <a:prstDash val="solid"/>
                      <a:round/>
                      <a:headEnd type="none" w="med" len="med"/>
                      <a:tailEnd type="none" w="med" len="med"/>
                    </a:lnB>
                    <a:solidFill>
                      <a:srgbClr val="4040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lang="fr-FR" sz="1200" dirty="0">
                          <a:solidFill>
                            <a:srgbClr val="FFFFFF"/>
                          </a:solidFill>
                        </a:rPr>
                        <a:t>Saison </a:t>
                      </a:r>
                      <a:r>
                        <a:rPr lang="fr-FR" sz="1200" dirty="0" smtClean="0">
                          <a:solidFill>
                            <a:srgbClr val="FFFFFF"/>
                          </a:solidFill>
                        </a:rPr>
                        <a:t>2022/2023</a:t>
                      </a:r>
                      <a:endParaRPr lang="fr-FR" sz="1200" dirty="0">
                        <a:solidFill>
                          <a:srgbClr val="FFFFFF"/>
                        </a:solidFill>
                      </a:endParaRPr>
                    </a:p>
                  </a:txBody>
                  <a:tcPr marL="9525" marR="9525" marT="9525" marB="9525" anchor="ctr" horzOverflow="overflow">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Saison 2021/2022</a:t>
                      </a:r>
                      <a:endParaRPr sz="1200" dirty="0">
                        <a:solidFill>
                          <a:srgbClr val="FFFFFF"/>
                        </a:solidFill>
                      </a:endParaRPr>
                    </a:p>
                  </a:txBody>
                  <a:tcPr marL="9525" marR="9525" marT="9525" marB="9525" anchor="ctr" horzOverflow="overflow">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Saison 2020/2021</a:t>
                      </a:r>
                      <a:endParaRPr sz="1200" dirty="0">
                        <a:solidFill>
                          <a:srgbClr val="FFFFFF"/>
                        </a:solidFill>
                      </a:endParaRPr>
                    </a:p>
                  </a:txBody>
                  <a:tcPr marL="9525" marR="9525" marT="9525" marB="9525" anchor="ctr" horzOverflow="overflow">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Saison</a:t>
                      </a:r>
                      <a:r>
                        <a:rPr lang="fr-FR" sz="1200" baseline="0" dirty="0">
                          <a:solidFill>
                            <a:srgbClr val="FFFFFF"/>
                          </a:solidFill>
                        </a:rPr>
                        <a:t> 2019/2020</a:t>
                      </a:r>
                      <a:endParaRPr sz="1200" dirty="0">
                        <a:solidFill>
                          <a:srgbClr val="FFFFFF"/>
                        </a:solidFill>
                      </a:endParaRPr>
                    </a:p>
                  </a:txBody>
                  <a:tcPr marL="9525" marR="9525" marT="9525" marB="9525" anchor="ctr" horzOverflow="overflow">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sz="1200" dirty="0">
                          <a:solidFill>
                            <a:srgbClr val="FFFFFF"/>
                          </a:solidFill>
                        </a:rPr>
                        <a:t>Saison 201</a:t>
                      </a:r>
                      <a:r>
                        <a:rPr lang="fr-FR" sz="1200" dirty="0">
                          <a:solidFill>
                            <a:srgbClr val="FFFFFF"/>
                          </a:solidFill>
                        </a:rPr>
                        <a:t>8</a:t>
                      </a:r>
                      <a:r>
                        <a:rPr sz="1200" dirty="0">
                          <a:solidFill>
                            <a:srgbClr val="FFFFFF"/>
                          </a:solidFill>
                        </a:rPr>
                        <a:t>/201</a:t>
                      </a:r>
                      <a:r>
                        <a:rPr lang="fr-FR" sz="1200" dirty="0">
                          <a:solidFill>
                            <a:srgbClr val="FFFFFF"/>
                          </a:solidFill>
                        </a:rPr>
                        <a:t>9</a:t>
                      </a:r>
                      <a:endParaRPr sz="1200" dirty="0">
                        <a:solidFill>
                          <a:srgbClr val="FFFFFF"/>
                        </a:solidFill>
                      </a:endParaRPr>
                    </a:p>
                  </a:txBody>
                  <a:tcPr marL="9525" marR="9525" marT="9525" marB="9525" anchor="ctr" horzOverflow="overflow">
                    <a:lnB w="12700">
                      <a:solidFill>
                        <a:srgbClr val="CFCFCF"/>
                      </a:solidFill>
                    </a:lnB>
                    <a:solidFill>
                      <a:srgbClr val="404040"/>
                    </a:solidFill>
                  </a:tcPr>
                </a:tc>
                <a:extLst>
                  <a:ext uri="{0D108BD9-81ED-4DB2-BD59-A6C34878D82A}">
                    <a16:rowId xmlns:a16="http://schemas.microsoft.com/office/drawing/2014/main" xmlns="" val="10000"/>
                  </a:ext>
                </a:extLst>
              </a:tr>
              <a:tr h="209358">
                <a:tc>
                  <a:txBody>
                    <a:bodyPr/>
                    <a:lstStyle/>
                    <a:p>
                      <a:pPr algn="l">
                        <a:defRPr sz="1800">
                          <a:solidFill>
                            <a:srgbClr val="000000"/>
                          </a:solidFill>
                        </a:defRPr>
                      </a:pPr>
                      <a:r>
                        <a:rPr sz="1200">
                          <a:solidFill>
                            <a:srgbClr val="FFFFFF"/>
                          </a:solidFill>
                        </a:rPr>
                        <a:t>Effectif total</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r>
                        <a:rPr lang="fr-FR" sz="1200" dirty="0" smtClean="0">
                          <a:solidFill>
                            <a:srgbClr val="FFFFFF"/>
                          </a:solidFill>
                        </a:rPr>
                        <a:t>112*</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smtClean="0">
                          <a:solidFill>
                            <a:srgbClr val="FFFFFF"/>
                          </a:solidFill>
                        </a:rPr>
                        <a:t>78</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56</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err="1">
                          <a:solidFill>
                            <a:srgbClr val="FFFFFF"/>
                          </a:solidFill>
                        </a:rPr>
                        <a:t>nc</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57</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49</a:t>
                      </a:r>
                      <a:endParaRPr sz="1200" dirty="0">
                        <a:solidFill>
                          <a:srgbClr val="FFFFFF"/>
                        </a:solidFill>
                      </a:endParaRP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1"/>
                  </a:ext>
                </a:extLst>
              </a:tr>
              <a:tr h="209358">
                <a:tc>
                  <a:txBody>
                    <a:bodyPr/>
                    <a:lstStyle/>
                    <a:p>
                      <a:pPr>
                        <a:defRPr sz="1800">
                          <a:solidFill>
                            <a:srgbClr val="000000"/>
                          </a:solidFill>
                        </a:defRPr>
                      </a:pPr>
                      <a:r>
                        <a:rPr sz="1200">
                          <a:solidFill>
                            <a:srgbClr val="FFFFFF"/>
                          </a:solidFill>
                        </a:rPr>
                        <a:t>Evolution N/N-1</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r>
                        <a:rPr lang="fr-FR" sz="1200" dirty="0" smtClean="0">
                          <a:solidFill>
                            <a:srgbClr val="FFFFFF"/>
                          </a:solidFill>
                        </a:rPr>
                        <a:t>+43,6%</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a:t>
                      </a:r>
                      <a:r>
                        <a:rPr lang="fr-FR" sz="1200" dirty="0" smtClean="0">
                          <a:solidFill>
                            <a:srgbClr val="FFFFFF"/>
                          </a:solidFill>
                        </a:rPr>
                        <a:t>39,3%</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+16,3%</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sz="1200" dirty="0">
                          <a:solidFill>
                            <a:srgbClr val="FFFFFF"/>
                          </a:solidFill>
                        </a:rPr>
                        <a:t>-</a:t>
                      </a:r>
                      <a:r>
                        <a:rPr lang="fr-FR" sz="1200" dirty="0">
                          <a:solidFill>
                            <a:srgbClr val="FFFFFF"/>
                          </a:solidFill>
                        </a:rPr>
                        <a:t>36.3</a:t>
                      </a:r>
                      <a:r>
                        <a:rPr sz="1200" dirty="0">
                          <a:solidFill>
                            <a:srgbClr val="FFFFFF"/>
                          </a:solidFill>
                        </a:rPr>
                        <a:t>%</a:t>
                      </a: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2"/>
                  </a:ext>
                </a:extLst>
              </a:tr>
              <a:tr h="209358">
                <a:tc>
                  <a:txBody>
                    <a:bodyPr/>
                    <a:lstStyle/>
                    <a:p>
                      <a:pPr algn="ctr">
                        <a:defRPr sz="1800">
                          <a:solidFill>
                            <a:srgbClr val="000000"/>
                          </a:solidFill>
                        </a:defRPr>
                      </a:pPr>
                      <a:r>
                        <a:rPr sz="1200">
                          <a:solidFill>
                            <a:srgbClr val="FFFFFF"/>
                          </a:solidFill>
                        </a:rPr>
                        <a:t>Adhérents</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r>
                        <a:rPr lang="fr-FR" sz="1200" dirty="0" smtClean="0">
                          <a:solidFill>
                            <a:srgbClr val="FFFFFF"/>
                          </a:solidFill>
                        </a:rPr>
                        <a:t>0</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2*</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4</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err="1">
                          <a:solidFill>
                            <a:srgbClr val="FFFFFF"/>
                          </a:solidFill>
                        </a:rPr>
                        <a:t>nc</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0</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sz="1200" dirty="0">
                          <a:solidFill>
                            <a:srgbClr val="FFFFFF"/>
                          </a:solidFill>
                        </a:rPr>
                        <a:t>0</a:t>
                      </a: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3"/>
                  </a:ext>
                </a:extLst>
              </a:tr>
              <a:tr h="209358">
                <a:tc>
                  <a:txBody>
                    <a:bodyPr/>
                    <a:lstStyle/>
                    <a:p>
                      <a:pPr>
                        <a:defRPr sz="1800">
                          <a:solidFill>
                            <a:srgbClr val="000000"/>
                          </a:solidFill>
                        </a:defRPr>
                      </a:pPr>
                      <a:r>
                        <a:rPr sz="1200">
                          <a:solidFill>
                            <a:srgbClr val="FFFFFF"/>
                          </a:solidFill>
                        </a:rPr>
                        <a:t>Evolution N/N-1</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0%</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0</a:t>
                      </a:r>
                      <a:r>
                        <a:rPr sz="1200" dirty="0">
                          <a:solidFill>
                            <a:srgbClr val="FFFFFF"/>
                          </a:solidFill>
                        </a:rPr>
                        <a:t>%</a:t>
                      </a: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4"/>
                  </a:ext>
                </a:extLst>
              </a:tr>
              <a:tr h="209358">
                <a:tc>
                  <a:txBody>
                    <a:bodyPr/>
                    <a:lstStyle/>
                    <a:p>
                      <a:pPr algn="ctr">
                        <a:defRPr sz="1800">
                          <a:solidFill>
                            <a:srgbClr val="000000"/>
                          </a:solidFill>
                        </a:defRPr>
                      </a:pPr>
                      <a:r>
                        <a:rPr sz="1200">
                          <a:solidFill>
                            <a:srgbClr val="FFFFFF"/>
                          </a:solidFill>
                        </a:rPr>
                        <a:t>Licenciés FFBAD</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r>
                        <a:rPr lang="fr-FR" sz="1200" dirty="0" smtClean="0">
                          <a:solidFill>
                            <a:srgbClr val="FFFFFF"/>
                          </a:solidFill>
                        </a:rPr>
                        <a:t>112</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74*</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52</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err="1">
                          <a:solidFill>
                            <a:srgbClr val="FFFFFF"/>
                          </a:solidFill>
                        </a:rPr>
                        <a:t>nc</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57</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49</a:t>
                      </a:r>
                      <a:endParaRPr sz="1200" dirty="0">
                        <a:solidFill>
                          <a:srgbClr val="FFFFFF"/>
                        </a:solidFill>
                      </a:endParaRP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5"/>
                  </a:ext>
                </a:extLst>
              </a:tr>
              <a:tr h="209358">
                <a:tc>
                  <a:txBody>
                    <a:bodyPr/>
                    <a:lstStyle/>
                    <a:p>
                      <a:pPr>
                        <a:defRPr sz="1800">
                          <a:solidFill>
                            <a:srgbClr val="000000"/>
                          </a:solidFill>
                        </a:defRPr>
                      </a:pPr>
                      <a:r>
                        <a:rPr sz="1200">
                          <a:solidFill>
                            <a:srgbClr val="FFFFFF"/>
                          </a:solidFill>
                        </a:rPr>
                        <a:t>Evolution N/N-1</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+16,3%</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-36.3</a:t>
                      </a:r>
                      <a:r>
                        <a:rPr sz="1200" dirty="0">
                          <a:solidFill>
                            <a:srgbClr val="FFFFFF"/>
                          </a:solidFill>
                        </a:rPr>
                        <a:t>%</a:t>
                      </a: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6"/>
                  </a:ext>
                </a:extLst>
              </a:tr>
              <a:tr h="209358">
                <a:tc>
                  <a:txBody>
                    <a:bodyPr/>
                    <a:lstStyle/>
                    <a:p>
                      <a:pPr algn="ctr">
                        <a:defRPr sz="1800">
                          <a:solidFill>
                            <a:srgbClr val="000000"/>
                          </a:solidFill>
                        </a:defRPr>
                      </a:pPr>
                      <a:r>
                        <a:rPr sz="1200">
                          <a:solidFill>
                            <a:srgbClr val="FFFFFF"/>
                          </a:solidFill>
                        </a:rPr>
                        <a:t>dont Jeunes</a:t>
                      </a:r>
                    </a:p>
                  </a:txBody>
                  <a:tcPr marL="9525" marR="9525" marT="9525" marB="9525" anchor="b" horzOverflow="overflow">
                    <a:lnT w="12700">
                      <a:solidFill>
                        <a:srgbClr val="CFCFCF"/>
                      </a:solidFill>
                    </a:lnT>
                    <a:lnB w="12700">
                      <a:solidFill>
                        <a:srgbClr val="CFCFCF"/>
                      </a:solidFill>
                    </a:lnB>
                    <a:solidFill>
                      <a:srgbClr val="404040"/>
                    </a:solidFill>
                  </a:tcPr>
                </a:tc>
                <a:tc>
                  <a:txBody>
                    <a:bodyPr/>
                    <a:lstStyle/>
                    <a:p>
                      <a:pPr algn="ctr">
                        <a:defRPr sz="1800">
                          <a:solidFill>
                            <a:srgbClr val="000000"/>
                          </a:solidFill>
                        </a:defRPr>
                      </a:pPr>
                      <a:r>
                        <a:rPr lang="fr-FR" sz="1200" dirty="0" smtClean="0">
                          <a:solidFill>
                            <a:srgbClr val="FFFFFF"/>
                          </a:solidFill>
                        </a:rPr>
                        <a:t>36</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smtClean="0">
                          <a:solidFill>
                            <a:srgbClr val="FFFFFF"/>
                          </a:solidFill>
                        </a:rPr>
                        <a:t>23</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18</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err="1">
                          <a:solidFill>
                            <a:srgbClr val="FFFFFF"/>
                          </a:solidFill>
                        </a:rPr>
                        <a:t>nc</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20</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solidFill>
                      <a:srgbClr val="404040"/>
                    </a:solidFill>
                  </a:tcPr>
                </a:tc>
                <a:tc>
                  <a:txBody>
                    <a:bodyPr/>
                    <a:lstStyle/>
                    <a:p>
                      <a:pPr algn="ctr">
                        <a:defRPr sz="1800">
                          <a:solidFill>
                            <a:srgbClr val="000000"/>
                          </a:solidFill>
                        </a:defRPr>
                      </a:pPr>
                      <a:r>
                        <a:rPr lang="fr-FR" sz="1200" dirty="0">
                          <a:solidFill>
                            <a:srgbClr val="FFFFFF"/>
                          </a:solidFill>
                        </a:rPr>
                        <a:t>18</a:t>
                      </a:r>
                      <a:endParaRPr sz="1200" dirty="0">
                        <a:solidFill>
                          <a:srgbClr val="FFFFFF"/>
                        </a:solidFill>
                      </a:endParaRPr>
                    </a:p>
                  </a:txBody>
                  <a:tcPr marL="9525" marR="9525" marT="9525" marB="9525" anchor="b" horzOverflow="overflow">
                    <a:lnT w="12700">
                      <a:solidFill>
                        <a:srgbClr val="CFCFCF"/>
                      </a:solidFill>
                    </a:lnT>
                    <a:lnB w="12700">
                      <a:solidFill>
                        <a:srgbClr val="CFCFCF"/>
                      </a:solidFill>
                    </a:lnB>
                    <a:solidFill>
                      <a:srgbClr val="404040"/>
                    </a:solidFill>
                  </a:tcPr>
                </a:tc>
                <a:extLst>
                  <a:ext uri="{0D108BD9-81ED-4DB2-BD59-A6C34878D82A}">
                    <a16:rowId xmlns:a16="http://schemas.microsoft.com/office/drawing/2014/main" xmlns="" val="10007"/>
                  </a:ext>
                </a:extLst>
              </a:tr>
              <a:tr h="226332">
                <a:tc>
                  <a:txBody>
                    <a:bodyPr/>
                    <a:lstStyle/>
                    <a:p>
                      <a:pPr>
                        <a:defRPr sz="1800">
                          <a:solidFill>
                            <a:srgbClr val="000000"/>
                          </a:solidFill>
                        </a:defRPr>
                      </a:pPr>
                      <a:r>
                        <a:rPr sz="1200" dirty="0">
                          <a:solidFill>
                            <a:srgbClr val="FFFFFF"/>
                          </a:solidFill>
                        </a:rPr>
                        <a:t>Evolution N/N-1</a:t>
                      </a:r>
                    </a:p>
                  </a:txBody>
                  <a:tcPr marL="9525" marR="9525" marT="9525" marB="9525" anchor="b" horzOverflow="overflow">
                    <a:lnT w="12700">
                      <a:solidFill>
                        <a:srgbClr val="CFCFCF"/>
                      </a:solidFill>
                    </a:lnT>
                    <a:solidFill>
                      <a:srgbClr val="404040"/>
                    </a:solidFill>
                  </a:tcPr>
                </a:tc>
                <a:tc>
                  <a:txBody>
                    <a:bodyPr/>
                    <a:lstStyle/>
                    <a:p>
                      <a:pPr algn="ctr">
                        <a:defRPr sz="1800">
                          <a:solidFill>
                            <a:srgbClr val="000000"/>
                          </a:solidFill>
                        </a:defRPr>
                      </a:pPr>
                      <a:r>
                        <a:rPr lang="fr-FR" sz="1200" dirty="0" smtClean="0">
                          <a:solidFill>
                            <a:srgbClr val="FFFFFF"/>
                          </a:solidFill>
                        </a:rPr>
                        <a:t>+56,5%</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solidFill>
                      <a:srgbClr val="404040"/>
                    </a:solidFill>
                  </a:tcPr>
                </a:tc>
                <a:tc>
                  <a:txBody>
                    <a:bodyPr/>
                    <a:lstStyle/>
                    <a:p>
                      <a:pPr algn="ctr">
                        <a:defRPr sz="1800">
                          <a:solidFill>
                            <a:srgbClr val="000000"/>
                          </a:solidFill>
                        </a:defRPr>
                      </a:pPr>
                      <a:r>
                        <a:rPr lang="fr-FR" sz="1200" dirty="0" smtClean="0">
                          <a:solidFill>
                            <a:srgbClr val="FFFFFF"/>
                          </a:solidFill>
                        </a:rPr>
                        <a:t>+27,7%</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solidFill>
                      <a:srgbClr val="404040"/>
                    </a:solidFill>
                  </a:tcPr>
                </a:tc>
                <a:tc>
                  <a:txBody>
                    <a:bodyPr/>
                    <a:lstStyle/>
                    <a:p>
                      <a:pPr algn="ctr">
                        <a:defRPr sz="1800">
                          <a:solidFill>
                            <a:srgbClr val="000000"/>
                          </a:solidFill>
                        </a:defRPr>
                      </a:pP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solidFill>
                      <a:srgbClr val="404040"/>
                    </a:solidFill>
                  </a:tcPr>
                </a:tc>
                <a:tc>
                  <a:txBody>
                    <a:bodyPr/>
                    <a:lstStyle/>
                    <a:p>
                      <a:pPr algn="ctr">
                        <a:defRPr sz="1800">
                          <a:solidFill>
                            <a:srgbClr val="000000"/>
                          </a:solidFill>
                        </a:defRPr>
                      </a:pPr>
                      <a:r>
                        <a:rPr lang="fr-FR" sz="1200" dirty="0">
                          <a:solidFill>
                            <a:srgbClr val="FFFFFF"/>
                          </a:solidFill>
                        </a:rPr>
                        <a:t>+11,1 %</a:t>
                      </a:r>
                      <a:endParaRPr sz="1200" dirty="0">
                        <a:solidFill>
                          <a:srgbClr val="FFFFFF"/>
                        </a:solidFill>
                      </a:endParaRPr>
                    </a:p>
                  </a:txBody>
                  <a:tcPr marL="9525" marR="9525" marT="9525" marB="9525" anchor="b" horzOverflow="overflow">
                    <a:lnT w="12700" cap="flat" cmpd="sng" algn="ctr">
                      <a:solidFill>
                        <a:srgbClr val="CFCFCF"/>
                      </a:solidFill>
                      <a:prstDash val="solid"/>
                      <a:round/>
                      <a:headEnd type="none" w="med" len="med"/>
                      <a:tailEnd type="none" w="med" len="med"/>
                    </a:lnT>
                    <a:solidFill>
                      <a:srgbClr val="404040"/>
                    </a:solidFill>
                  </a:tcPr>
                </a:tc>
                <a:tc>
                  <a:txBody>
                    <a:bodyPr/>
                    <a:lstStyle/>
                    <a:p>
                      <a:pPr algn="ctr">
                        <a:defRPr sz="1800">
                          <a:solidFill>
                            <a:srgbClr val="000000"/>
                          </a:solidFill>
                        </a:defRPr>
                      </a:pPr>
                      <a:r>
                        <a:rPr sz="1200" dirty="0">
                          <a:solidFill>
                            <a:srgbClr val="FFFFFF"/>
                          </a:solidFill>
                        </a:rPr>
                        <a:t>-</a:t>
                      </a:r>
                      <a:r>
                        <a:rPr lang="fr-FR" sz="1200" dirty="0">
                          <a:solidFill>
                            <a:srgbClr val="FFFFFF"/>
                          </a:solidFill>
                        </a:rPr>
                        <a:t>3</a:t>
                      </a:r>
                      <a:r>
                        <a:rPr sz="1200" dirty="0">
                          <a:solidFill>
                            <a:srgbClr val="FFFFFF"/>
                          </a:solidFill>
                        </a:rPr>
                        <a:t>0,</a:t>
                      </a:r>
                      <a:r>
                        <a:rPr lang="fr-FR" sz="1200" dirty="0">
                          <a:solidFill>
                            <a:srgbClr val="FFFFFF"/>
                          </a:solidFill>
                        </a:rPr>
                        <a:t>7</a:t>
                      </a:r>
                      <a:r>
                        <a:rPr sz="1200" dirty="0">
                          <a:solidFill>
                            <a:srgbClr val="FFFFFF"/>
                          </a:solidFill>
                        </a:rPr>
                        <a:t>%</a:t>
                      </a:r>
                    </a:p>
                  </a:txBody>
                  <a:tcPr marL="9525" marR="9525" marT="9525" marB="9525" anchor="b" horzOverflow="overflow">
                    <a:lnT w="12700">
                      <a:solidFill>
                        <a:srgbClr val="CFCFCF"/>
                      </a:solidFill>
                    </a:lnT>
                    <a:solidFill>
                      <a:srgbClr val="404040"/>
                    </a:solidFill>
                  </a:tcPr>
                </a:tc>
                <a:extLst>
                  <a:ext uri="{0D108BD9-81ED-4DB2-BD59-A6C34878D82A}">
                    <a16:rowId xmlns:a16="http://schemas.microsoft.com/office/drawing/2014/main" xmlns="" val="10008"/>
                  </a:ext>
                </a:extLst>
              </a:tr>
            </a:tbl>
          </a:graphicData>
        </a:graphic>
      </p:graphicFrame>
      <p:sp>
        <p:nvSpPr>
          <p:cNvPr id="11" name="ZoneTexte 2"/>
          <p:cNvSpPr txBox="1"/>
          <p:nvPr/>
        </p:nvSpPr>
        <p:spPr>
          <a:xfrm>
            <a:off x="2394395" y="3825063"/>
            <a:ext cx="6728602" cy="477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stStyle>
          <a:p>
            <a:pPr algn="l"/>
            <a:r>
              <a:rPr lang="fr-FR" sz="1100" dirty="0">
                <a:solidFill>
                  <a:schemeClr val="bg1"/>
                </a:solidFill>
              </a:rPr>
              <a:t>*Arrêté au </a:t>
            </a:r>
            <a:r>
              <a:rPr lang="fr-FR" sz="1100" dirty="0" smtClean="0">
                <a:solidFill>
                  <a:schemeClr val="bg1"/>
                </a:solidFill>
              </a:rPr>
              <a:t>21/07/2024</a:t>
            </a:r>
            <a:endParaRPr lang="fr-FR" sz="1100" dirty="0">
              <a:solidFill>
                <a:schemeClr val="bg1"/>
              </a:solidFill>
            </a:endParaRPr>
          </a:p>
          <a:p>
            <a:r>
              <a:rPr sz="1400" b="1" dirty="0">
                <a:solidFill>
                  <a:schemeClr val="bg1"/>
                </a:solidFill>
              </a:rPr>
              <a:t>Evolution d</a:t>
            </a:r>
            <a:r>
              <a:rPr lang="fr-FR" sz="1400" b="1" dirty="0">
                <a:solidFill>
                  <a:schemeClr val="bg1"/>
                </a:solidFill>
              </a:rPr>
              <a:t>u nombre d’adhérents</a:t>
            </a:r>
            <a:r>
              <a:rPr sz="1400" b="1" dirty="0">
                <a:solidFill>
                  <a:schemeClr val="bg1"/>
                </a:solidFill>
              </a:rPr>
              <a:t> </a:t>
            </a:r>
            <a:r>
              <a:rPr lang="fr-FR" sz="1400" b="1" dirty="0">
                <a:solidFill>
                  <a:schemeClr val="bg1"/>
                </a:solidFill>
              </a:rPr>
              <a:t>sur les 5 dernières saisons</a:t>
            </a:r>
            <a:endParaRPr sz="1400" b="1" dirty="0">
              <a:solidFill>
                <a:schemeClr val="bg1"/>
              </a:solidFill>
            </a:endParaRPr>
          </a:p>
        </p:txBody>
      </p:sp>
      <p:sp>
        <p:nvSpPr>
          <p:cNvPr id="16" name="ZoneTexte 4"/>
          <p:cNvSpPr txBox="1"/>
          <p:nvPr/>
        </p:nvSpPr>
        <p:spPr>
          <a:xfrm>
            <a:off x="4385206" y="5779737"/>
            <a:ext cx="319784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600"/>
            </a:lvl1pPr>
          </a:lstStyle>
          <a:p>
            <a:pPr algn="l"/>
            <a:r>
              <a:rPr lang="fr-FR" sz="1400" b="1" dirty="0">
                <a:solidFill>
                  <a:schemeClr val="bg1"/>
                </a:solidFill>
              </a:rPr>
              <a:t>Les statistiques </a:t>
            </a:r>
            <a:r>
              <a:rPr lang="fr-FR" sz="1400" b="1" dirty="0" smtClean="0">
                <a:solidFill>
                  <a:schemeClr val="bg1"/>
                </a:solidFill>
              </a:rPr>
              <a:t>saison 2023/2024</a:t>
            </a:r>
            <a:endParaRPr sz="1400" b="1" dirty="0">
              <a:solidFill>
                <a:schemeClr val="bg1"/>
              </a:solidFill>
            </a:endParaRPr>
          </a:p>
        </p:txBody>
      </p:sp>
      <p:pic>
        <p:nvPicPr>
          <p:cNvPr id="12" name="Image 11"/>
          <p:cNvPicPr>
            <a:picLocks noChangeAspect="1"/>
          </p:cNvPicPr>
          <p:nvPr/>
        </p:nvPicPr>
        <p:blipFill>
          <a:blip r:embed="rId4"/>
          <a:stretch>
            <a:fillRect/>
          </a:stretch>
        </p:blipFill>
        <p:spPr>
          <a:xfrm>
            <a:off x="1030446" y="4701780"/>
            <a:ext cx="9891617" cy="861135"/>
          </a:xfrm>
          <a:prstGeom prst="rect">
            <a:avLst/>
          </a:prstGeom>
        </p:spPr>
      </p:pic>
      <p:sp>
        <p:nvSpPr>
          <p:cNvPr id="13"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extLst>
      <p:ext uri="{BB962C8B-B14F-4D97-AF65-F5344CB8AC3E}">
        <p14:creationId xmlns:p14="http://schemas.microsoft.com/office/powerpoint/2010/main" val="185514994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8" name="Titre 1"/>
          <p:cNvSpPr txBox="1"/>
          <p:nvPr/>
        </p:nvSpPr>
        <p:spPr>
          <a:xfrm>
            <a:off x="972819" y="704952"/>
            <a:ext cx="9256396" cy="627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3000">
                <a:solidFill>
                  <a:srgbClr val="FFFFFF"/>
                </a:solidFill>
              </a:defRPr>
            </a:lvl1pPr>
          </a:lstStyle>
          <a:p>
            <a:r>
              <a:rPr lang="fr-FR" b="1" spc="-50" dirty="0" smtClean="0">
                <a:solidFill>
                  <a:srgbClr val="FFFF00"/>
                </a:solidFill>
                <a:effectLst>
                  <a:outerShdw blurRad="38100" dist="38100" dir="2700000" algn="tl">
                    <a:srgbClr val="000000">
                      <a:alpha val="43137"/>
                    </a:srgbClr>
                  </a:outerShdw>
                </a:effectLst>
                <a:latin typeface="+mj-lt"/>
                <a:ea typeface="+mj-ea"/>
                <a:cs typeface="+mj-cs"/>
              </a:rPr>
              <a:t>Un</a:t>
            </a:r>
            <a:r>
              <a:rPr b="1" spc="-50" dirty="0" smtClean="0">
                <a:solidFill>
                  <a:srgbClr val="FFFF00"/>
                </a:solidFill>
                <a:effectLst>
                  <a:outerShdw blurRad="38100" dist="38100" dir="2700000" algn="tl">
                    <a:srgbClr val="000000">
                      <a:alpha val="43137"/>
                    </a:srgbClr>
                  </a:outerShdw>
                </a:effectLst>
                <a:latin typeface="+mj-lt"/>
                <a:ea typeface="+mj-ea"/>
                <a:cs typeface="+mj-cs"/>
              </a:rPr>
              <a:t> </a:t>
            </a:r>
            <a:r>
              <a:rPr b="1" spc="-50" dirty="0" err="1" smtClean="0">
                <a:solidFill>
                  <a:srgbClr val="FFFF00"/>
                </a:solidFill>
                <a:effectLst>
                  <a:outerShdw blurRad="38100" dist="38100" dir="2700000" algn="tl">
                    <a:srgbClr val="000000">
                      <a:alpha val="43137"/>
                    </a:srgbClr>
                  </a:outerShdw>
                </a:effectLst>
                <a:latin typeface="+mj-lt"/>
                <a:ea typeface="+mj-ea"/>
                <a:cs typeface="+mj-cs"/>
              </a:rPr>
              <a:t>effectif</a:t>
            </a:r>
            <a:r>
              <a:rPr b="1" spc="-50" dirty="0" smtClean="0">
                <a:solidFill>
                  <a:srgbClr val="FFFF00"/>
                </a:solidFill>
                <a:effectLst>
                  <a:outerShdw blurRad="38100" dist="38100" dir="2700000" algn="tl">
                    <a:srgbClr val="000000">
                      <a:alpha val="43137"/>
                    </a:srgbClr>
                  </a:outerShdw>
                </a:effectLst>
                <a:latin typeface="+mj-lt"/>
                <a:ea typeface="+mj-ea"/>
                <a:cs typeface="+mj-cs"/>
              </a:rPr>
              <a:t> </a:t>
            </a:r>
            <a:r>
              <a:rPr lang="fr-FR" b="1" spc="-50" dirty="0" smtClean="0">
                <a:solidFill>
                  <a:srgbClr val="FFFF00"/>
                </a:solidFill>
                <a:effectLst>
                  <a:outerShdw blurRad="38100" dist="38100" dir="2700000" algn="tl">
                    <a:srgbClr val="000000">
                      <a:alpha val="43137"/>
                    </a:srgbClr>
                  </a:outerShdw>
                </a:effectLst>
                <a:latin typeface="+mj-lt"/>
                <a:ea typeface="+mj-ea"/>
                <a:cs typeface="+mj-cs"/>
              </a:rPr>
              <a:t>local  mais pas seulement</a:t>
            </a:r>
            <a:endParaRPr b="1" spc="-50" dirty="0">
              <a:solidFill>
                <a:srgbClr val="FFFF00"/>
              </a:solidFill>
              <a:effectLst>
                <a:outerShdw blurRad="38100" dist="38100" dir="2700000" algn="tl">
                  <a:srgbClr val="000000">
                    <a:alpha val="43137"/>
                  </a:srgbClr>
                </a:outerShdw>
              </a:effectLst>
              <a:latin typeface="+mj-lt"/>
              <a:ea typeface="+mj-ea"/>
              <a:cs typeface="+mj-cs"/>
            </a:endParaRPr>
          </a:p>
        </p:txBody>
      </p:sp>
      <p:pic>
        <p:nvPicPr>
          <p:cNvPr id="209" name="carte.png" descr="carte.png"/>
          <p:cNvPicPr>
            <a:picLocks noChangeAspect="1"/>
          </p:cNvPicPr>
          <p:nvPr/>
        </p:nvPicPr>
        <p:blipFill>
          <a:blip r:embed="rId3">
            <a:extLst/>
          </a:blip>
          <a:stretch>
            <a:fillRect/>
          </a:stretch>
        </p:blipFill>
        <p:spPr>
          <a:xfrm>
            <a:off x="839973" y="1794462"/>
            <a:ext cx="5327973" cy="3700520"/>
          </a:xfrm>
          <a:prstGeom prst="rect">
            <a:avLst/>
          </a:prstGeom>
          <a:ln w="12700">
            <a:miter lim="400000"/>
          </a:ln>
        </p:spPr>
      </p:pic>
      <p:sp>
        <p:nvSpPr>
          <p:cNvPr id="210" name="Ovale"/>
          <p:cNvSpPr/>
          <p:nvPr/>
        </p:nvSpPr>
        <p:spPr>
          <a:xfrm>
            <a:off x="2133600" y="1828800"/>
            <a:ext cx="3713017" cy="3306618"/>
          </a:xfrm>
          <a:prstGeom prst="ellipse">
            <a:avLst/>
          </a:prstGeom>
          <a:gradFill>
            <a:gsLst>
              <a:gs pos="0">
                <a:srgbClr val="E46A4F">
                  <a:alpha val="32693"/>
                </a:srgbClr>
              </a:gs>
              <a:gs pos="50000">
                <a:srgbClr val="E84E1E">
                  <a:alpha val="32693"/>
                </a:srgbClr>
              </a:gs>
              <a:gs pos="100000">
                <a:srgbClr val="D74010">
                  <a:alpha val="32693"/>
                </a:srgbClr>
              </a:gs>
            </a:gsLst>
            <a:lin ang="5400000"/>
          </a:gradFill>
          <a:ln w="6350">
            <a:solidFill>
              <a:schemeClr val="accent1">
                <a:alpha val="32693"/>
              </a:schemeClr>
            </a:solidFill>
            <a:miter/>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sp>
        <p:nvSpPr>
          <p:cNvPr id="211" name="ZoneTexte 4"/>
          <p:cNvSpPr txBox="1"/>
          <p:nvPr/>
        </p:nvSpPr>
        <p:spPr>
          <a:xfrm>
            <a:off x="985444" y="5848861"/>
            <a:ext cx="518852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lvl1pPr>
          </a:lstStyle>
          <a:p>
            <a:r>
              <a:rPr lang="fr-FR" b="1" dirty="0" smtClean="0">
                <a:solidFill>
                  <a:schemeClr val="bg1"/>
                </a:solidFill>
              </a:rPr>
              <a:t>Répartition géographique des adhérents 2023-2024</a:t>
            </a:r>
            <a:endParaRPr b="1" dirty="0">
              <a:solidFill>
                <a:schemeClr val="bg1"/>
              </a:solidFill>
            </a:endParaRPr>
          </a:p>
        </p:txBody>
      </p:sp>
      <p:sp>
        <p:nvSpPr>
          <p:cNvPr id="9" name="Flèche vers le bas 8"/>
          <p:cNvSpPr/>
          <p:nvPr/>
        </p:nvSpPr>
        <p:spPr>
          <a:xfrm rot="13167345">
            <a:off x="2467495" y="4421957"/>
            <a:ext cx="370936" cy="422694"/>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e"/>
          <p:cNvSpPr/>
          <p:nvPr/>
        </p:nvSpPr>
        <p:spPr>
          <a:xfrm>
            <a:off x="1361441" y="4632960"/>
            <a:ext cx="1290319" cy="853439"/>
          </a:xfrm>
          <a:prstGeom prst="ellipse">
            <a:avLst/>
          </a:prstGeom>
          <a:gradFill>
            <a:gsLst>
              <a:gs pos="0">
                <a:srgbClr val="E46A4F">
                  <a:alpha val="32693"/>
                </a:srgbClr>
              </a:gs>
              <a:gs pos="50000">
                <a:srgbClr val="E84E1E">
                  <a:alpha val="32693"/>
                </a:srgbClr>
              </a:gs>
              <a:gs pos="100000">
                <a:srgbClr val="D74010">
                  <a:alpha val="32693"/>
                </a:srgbClr>
              </a:gs>
            </a:gsLst>
            <a:lin ang="5400000"/>
          </a:gradFill>
          <a:ln w="6350">
            <a:solidFill>
              <a:schemeClr val="accent1">
                <a:alpha val="32693"/>
              </a:schemeClr>
            </a:solidFill>
            <a:miter/>
          </a:ln>
          <a:effectLst>
            <a:outerShdw blurRad="63500" dist="19050" dir="5400000" rotWithShape="0">
              <a:srgbClr val="000000">
                <a:alpha val="63000"/>
              </a:srgbClr>
            </a:outerShdw>
          </a:effectLst>
        </p:spPr>
        <p:txBody>
          <a:bodyPr lIns="45719" rIns="45719" anchor="ctr"/>
          <a:lstStyle/>
          <a:p>
            <a:pPr>
              <a:defRPr>
                <a:solidFill>
                  <a:srgbClr val="FFFFFF"/>
                </a:solidFill>
              </a:defRPr>
            </a:pPr>
            <a:endParaRPr/>
          </a:p>
        </p:txBody>
      </p:sp>
      <p:pic>
        <p:nvPicPr>
          <p:cNvPr id="11" name="Image 10"/>
          <p:cNvPicPr>
            <a:picLocks noChangeAspect="1"/>
          </p:cNvPicPr>
          <p:nvPr/>
        </p:nvPicPr>
        <p:blipFill>
          <a:blip r:embed="rId4"/>
          <a:stretch>
            <a:fillRect/>
          </a:stretch>
        </p:blipFill>
        <p:spPr>
          <a:xfrm>
            <a:off x="6830071" y="2502444"/>
            <a:ext cx="4749189" cy="2040726"/>
          </a:xfrm>
          <a:prstGeom prst="rect">
            <a:avLst/>
          </a:prstGeom>
        </p:spPr>
      </p:pic>
      <p:sp>
        <p:nvSpPr>
          <p:cNvPr id="12" name="ZoneTexte 2"/>
          <p:cNvSpPr txBox="1"/>
          <p:nvPr/>
        </p:nvSpPr>
        <p:spPr>
          <a:xfrm>
            <a:off x="6910683" y="4796203"/>
            <a:ext cx="48205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r>
              <a:rPr lang="fr-FR" sz="1400" b="1" dirty="0">
                <a:solidFill>
                  <a:schemeClr val="bg1"/>
                </a:solidFill>
              </a:rPr>
              <a:t>Répartition des adhérents par </a:t>
            </a:r>
            <a:r>
              <a:rPr lang="fr-FR" sz="1400" b="1" dirty="0" smtClean="0">
                <a:solidFill>
                  <a:schemeClr val="bg1"/>
                </a:solidFill>
              </a:rPr>
              <a:t>ville – TOP </a:t>
            </a:r>
            <a:r>
              <a:rPr lang="fr-FR" sz="1400" b="1" dirty="0">
                <a:solidFill>
                  <a:schemeClr val="bg1"/>
                </a:solidFill>
              </a:rPr>
              <a:t>6</a:t>
            </a:r>
            <a:endParaRPr sz="1400" b="1" dirty="0">
              <a:solidFill>
                <a:schemeClr val="bg1"/>
              </a:solidFill>
            </a:endParaRPr>
          </a:p>
        </p:txBody>
      </p:sp>
      <p:sp>
        <p:nvSpPr>
          <p:cNvPr id="14"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re 1"/>
          <p:cNvSpPr txBox="1">
            <a:spLocks noGrp="1"/>
          </p:cNvSpPr>
          <p:nvPr>
            <p:ph type="title"/>
          </p:nvPr>
        </p:nvSpPr>
        <p:spPr>
          <a:xfrm>
            <a:off x="909781" y="727574"/>
            <a:ext cx="9083438" cy="564410"/>
          </a:xfrm>
          <a:prstGeom prst="rect">
            <a:avLst/>
          </a:prstGeom>
        </p:spPr>
        <p:txBody>
          <a:bodyPr/>
          <a:lstStyle>
            <a:lvl1pPr defTabSz="877823">
              <a:defRPr sz="3072"/>
            </a:lvl1pPr>
          </a:lstStyle>
          <a:p>
            <a:r>
              <a:rPr b="1" dirty="0">
                <a:solidFill>
                  <a:srgbClr val="FFFF00"/>
                </a:solidFill>
                <a:effectLst>
                  <a:outerShdw blurRad="38100" dist="38100" dir="2700000" algn="tl">
                    <a:srgbClr val="000000">
                      <a:alpha val="43137"/>
                    </a:srgbClr>
                  </a:outerShdw>
                </a:effectLst>
              </a:rPr>
              <a:t>Nos </a:t>
            </a:r>
            <a:r>
              <a:rPr b="1" dirty="0" err="1">
                <a:solidFill>
                  <a:srgbClr val="FFFF00"/>
                </a:solidFill>
                <a:effectLst>
                  <a:outerShdw blurRad="38100" dist="38100" dir="2700000" algn="tl">
                    <a:srgbClr val="000000">
                      <a:alpha val="43137"/>
                    </a:srgbClr>
                  </a:outerShdw>
                </a:effectLst>
              </a:rPr>
              <a:t>équipes</a:t>
            </a:r>
            <a:r>
              <a:rPr b="1" dirty="0">
                <a:solidFill>
                  <a:srgbClr val="FFFF00"/>
                </a:solidFill>
                <a:effectLst>
                  <a:outerShdw blurRad="38100" dist="38100" dir="2700000" algn="tl">
                    <a:srgbClr val="000000">
                      <a:alpha val="43137"/>
                    </a:srgbClr>
                  </a:outerShdw>
                </a:effectLst>
              </a:rPr>
              <a:t>, la vitrine de </a:t>
            </a:r>
            <a:r>
              <a:rPr b="1" dirty="0" err="1">
                <a:solidFill>
                  <a:srgbClr val="FFFF00"/>
                </a:solidFill>
                <a:effectLst>
                  <a:outerShdw blurRad="38100" dist="38100" dir="2700000" algn="tl">
                    <a:srgbClr val="000000">
                      <a:alpha val="43137"/>
                    </a:srgbClr>
                  </a:outerShdw>
                </a:effectLst>
              </a:rPr>
              <a:t>notre</a:t>
            </a:r>
            <a:r>
              <a:rPr b="1" dirty="0">
                <a:solidFill>
                  <a:srgbClr val="FFFF00"/>
                </a:solidFill>
                <a:effectLst>
                  <a:outerShdw blurRad="38100" dist="38100" dir="2700000" algn="tl">
                    <a:srgbClr val="000000">
                      <a:alpha val="43137"/>
                    </a:srgbClr>
                  </a:outerShdw>
                </a:effectLst>
              </a:rPr>
              <a:t> </a:t>
            </a:r>
            <a:r>
              <a:rPr b="1" dirty="0" smtClean="0">
                <a:solidFill>
                  <a:srgbClr val="FFFF00"/>
                </a:solidFill>
                <a:effectLst>
                  <a:outerShdw blurRad="38100" dist="38100" dir="2700000" algn="tl">
                    <a:srgbClr val="000000">
                      <a:alpha val="43137"/>
                    </a:srgbClr>
                  </a:outerShdw>
                </a:effectLst>
              </a:rPr>
              <a:t>club</a:t>
            </a:r>
            <a:r>
              <a:rPr lang="fr-FR" b="1" dirty="0" smtClean="0">
                <a:solidFill>
                  <a:srgbClr val="FFFF00"/>
                </a:solidFill>
                <a:effectLst>
                  <a:outerShdw blurRad="38100" dist="38100" dir="2700000" algn="tl">
                    <a:srgbClr val="000000">
                      <a:alpha val="43137"/>
                    </a:srgbClr>
                  </a:outerShdw>
                </a:effectLst>
              </a:rPr>
              <a:t> (saison 2023-2024)</a:t>
            </a:r>
            <a:endParaRPr b="1" dirty="0">
              <a:solidFill>
                <a:srgbClr val="FFFF00"/>
              </a:solidFill>
              <a:effectLst>
                <a:outerShdw blurRad="38100" dist="38100" dir="2700000" algn="tl">
                  <a:srgbClr val="000000">
                    <a:alpha val="43137"/>
                  </a:srgbClr>
                </a:outerShdw>
              </a:effectLst>
            </a:endParaRPr>
          </a:p>
        </p:txBody>
      </p:sp>
      <p:sp>
        <p:nvSpPr>
          <p:cNvPr id="217" name="1 équipe interclub adultes Départementale 1"/>
          <p:cNvSpPr/>
          <p:nvPr/>
        </p:nvSpPr>
        <p:spPr>
          <a:xfrm>
            <a:off x="676230" y="1788077"/>
            <a:ext cx="3886533" cy="373231"/>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defRPr sz="2400" b="1" i="1"/>
            </a:pPr>
            <a:r>
              <a:rPr lang="fr-FR" sz="2400" i="1" dirty="0">
                <a:solidFill>
                  <a:schemeClr val="bg1"/>
                </a:solidFill>
              </a:rPr>
              <a:t>2</a:t>
            </a:r>
            <a:r>
              <a:rPr sz="1500" i="0" dirty="0" smtClean="0">
                <a:solidFill>
                  <a:schemeClr val="bg1"/>
                </a:solidFill>
              </a:rPr>
              <a:t> </a:t>
            </a:r>
            <a:r>
              <a:rPr sz="1500" i="0" dirty="0" err="1" smtClean="0">
                <a:solidFill>
                  <a:schemeClr val="bg1"/>
                </a:solidFill>
              </a:rPr>
              <a:t>équipe</a:t>
            </a:r>
            <a:r>
              <a:rPr lang="fr-FR" sz="1500" i="0" dirty="0" smtClean="0">
                <a:solidFill>
                  <a:schemeClr val="bg1"/>
                </a:solidFill>
              </a:rPr>
              <a:t>s</a:t>
            </a:r>
            <a:r>
              <a:rPr sz="1500" i="0" dirty="0" smtClean="0">
                <a:solidFill>
                  <a:schemeClr val="bg1"/>
                </a:solidFill>
              </a:rPr>
              <a:t> </a:t>
            </a:r>
            <a:r>
              <a:rPr sz="1500" i="0" dirty="0">
                <a:solidFill>
                  <a:schemeClr val="bg1"/>
                </a:solidFill>
              </a:rPr>
              <a:t>interclub </a:t>
            </a:r>
            <a:r>
              <a:rPr sz="1500" i="0" dirty="0" err="1">
                <a:solidFill>
                  <a:schemeClr val="bg1"/>
                </a:solidFill>
              </a:rPr>
              <a:t>adultes</a:t>
            </a:r>
            <a:r>
              <a:rPr sz="1500" i="0" dirty="0">
                <a:solidFill>
                  <a:schemeClr val="bg1"/>
                </a:solidFill>
              </a:rPr>
              <a:t> </a:t>
            </a:r>
            <a:r>
              <a:rPr sz="1500" i="0" dirty="0" err="1">
                <a:solidFill>
                  <a:schemeClr val="bg1"/>
                </a:solidFill>
              </a:rPr>
              <a:t>Départementale</a:t>
            </a:r>
            <a:r>
              <a:rPr sz="1500" i="0" dirty="0">
                <a:solidFill>
                  <a:schemeClr val="bg1"/>
                </a:solidFill>
              </a:rPr>
              <a:t> </a:t>
            </a:r>
            <a:r>
              <a:rPr lang="fr-FR" sz="1500" i="1" dirty="0">
                <a:solidFill>
                  <a:schemeClr val="bg1"/>
                </a:solidFill>
              </a:rPr>
              <a:t>2</a:t>
            </a:r>
            <a:endParaRPr sz="1500" i="0" dirty="0">
              <a:solidFill>
                <a:schemeClr val="bg1"/>
              </a:solidFill>
            </a:endParaRPr>
          </a:p>
        </p:txBody>
      </p:sp>
      <p:sp>
        <p:nvSpPr>
          <p:cNvPr id="14" name="ZoneTexte 8"/>
          <p:cNvSpPr txBox="1"/>
          <p:nvPr/>
        </p:nvSpPr>
        <p:spPr>
          <a:xfrm rot="16200000">
            <a:off x="-39607" y="2952968"/>
            <a:ext cx="1775437" cy="280372"/>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vl1pPr>
          </a:lstStyle>
          <a:p>
            <a:r>
              <a:rPr lang="fr-FR" dirty="0" smtClean="0"/>
              <a:t>ELS-1</a:t>
            </a:r>
            <a:endParaRPr dirty="0"/>
          </a:p>
        </p:txBody>
      </p:sp>
      <p:sp>
        <p:nvSpPr>
          <p:cNvPr id="16" name="ZoneTexte 8"/>
          <p:cNvSpPr txBox="1"/>
          <p:nvPr/>
        </p:nvSpPr>
        <p:spPr>
          <a:xfrm rot="16200000">
            <a:off x="818996" y="5011040"/>
            <a:ext cx="2040704" cy="276999"/>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vl1pPr>
          </a:lstStyle>
          <a:p>
            <a:r>
              <a:rPr lang="fr-FR" dirty="0" smtClean="0"/>
              <a:t>ELS-2</a:t>
            </a:r>
            <a:endParaRPr dirty="0"/>
          </a:p>
        </p:txBody>
      </p:sp>
      <p:sp>
        <p:nvSpPr>
          <p:cNvPr id="18" name="1 équipe interclub adultes Départementale 1"/>
          <p:cNvSpPr/>
          <p:nvPr/>
        </p:nvSpPr>
        <p:spPr>
          <a:xfrm>
            <a:off x="7007766" y="1820408"/>
            <a:ext cx="3946566" cy="368613"/>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defRPr sz="2400" b="1" i="1"/>
            </a:pPr>
            <a:r>
              <a:rPr lang="fr-FR" sz="2400" i="1" dirty="0">
                <a:solidFill>
                  <a:schemeClr val="bg1"/>
                </a:solidFill>
              </a:rPr>
              <a:t>2</a:t>
            </a:r>
            <a:r>
              <a:rPr sz="1500" i="0" dirty="0" smtClean="0">
                <a:solidFill>
                  <a:schemeClr val="bg1"/>
                </a:solidFill>
              </a:rPr>
              <a:t> </a:t>
            </a:r>
            <a:r>
              <a:rPr sz="1500" i="0" dirty="0" err="1" smtClean="0">
                <a:solidFill>
                  <a:schemeClr val="bg1"/>
                </a:solidFill>
              </a:rPr>
              <a:t>équipe</a:t>
            </a:r>
            <a:r>
              <a:rPr lang="fr-FR" sz="1500" i="0" dirty="0" smtClean="0">
                <a:solidFill>
                  <a:schemeClr val="bg1"/>
                </a:solidFill>
              </a:rPr>
              <a:t>s</a:t>
            </a:r>
            <a:r>
              <a:rPr sz="1500" i="0" dirty="0" smtClean="0">
                <a:solidFill>
                  <a:schemeClr val="bg1"/>
                </a:solidFill>
              </a:rPr>
              <a:t> </a:t>
            </a:r>
            <a:r>
              <a:rPr sz="1500" i="0" dirty="0">
                <a:solidFill>
                  <a:schemeClr val="bg1"/>
                </a:solidFill>
              </a:rPr>
              <a:t>interclub </a:t>
            </a:r>
            <a:r>
              <a:rPr sz="1500" i="0" dirty="0" err="1">
                <a:solidFill>
                  <a:schemeClr val="bg1"/>
                </a:solidFill>
              </a:rPr>
              <a:t>adultes</a:t>
            </a:r>
            <a:r>
              <a:rPr sz="1500" i="0" dirty="0">
                <a:solidFill>
                  <a:schemeClr val="bg1"/>
                </a:solidFill>
              </a:rPr>
              <a:t> </a:t>
            </a:r>
            <a:r>
              <a:rPr sz="1500" i="0" dirty="0" err="1">
                <a:solidFill>
                  <a:schemeClr val="bg1"/>
                </a:solidFill>
              </a:rPr>
              <a:t>Départementale</a:t>
            </a:r>
            <a:r>
              <a:rPr sz="1500" i="0" dirty="0">
                <a:solidFill>
                  <a:schemeClr val="bg1"/>
                </a:solidFill>
              </a:rPr>
              <a:t> </a:t>
            </a:r>
            <a:r>
              <a:rPr lang="fr-FR" sz="1500" i="1" dirty="0">
                <a:solidFill>
                  <a:schemeClr val="bg1"/>
                </a:solidFill>
              </a:rPr>
              <a:t>3</a:t>
            </a:r>
            <a:endParaRPr sz="1500" i="0" dirty="0">
              <a:solidFill>
                <a:schemeClr val="bg1"/>
              </a:solidFill>
            </a:endParaRPr>
          </a:p>
        </p:txBody>
      </p:sp>
      <p:pic>
        <p:nvPicPr>
          <p:cNvPr id="1026" name="Picture 2" descr="https://els-badminton.kalisport.com/public/2515/upload/images/equipes/1/6/el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902" y="2212111"/>
            <a:ext cx="2356717" cy="17675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ls-badminton.kalisport.com/public/2515/upload/images/equipes/9/6/equipe-d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381" y="4141428"/>
            <a:ext cx="2698463" cy="2023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ls-badminton.kalisport.com/public/2515/upload/images/equipes/2/6/els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3002" y="2281455"/>
            <a:ext cx="2319770" cy="1739828"/>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8"/>
          <p:cNvSpPr txBox="1"/>
          <p:nvPr/>
        </p:nvSpPr>
        <p:spPr>
          <a:xfrm rot="16200000">
            <a:off x="6282682" y="3013006"/>
            <a:ext cx="1775437" cy="280372"/>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vl1pPr>
          </a:lstStyle>
          <a:p>
            <a:r>
              <a:rPr lang="fr-FR" dirty="0" smtClean="0"/>
              <a:t>ELS-3</a:t>
            </a:r>
            <a:endParaRPr dirty="0"/>
          </a:p>
        </p:txBody>
      </p:sp>
      <p:pic>
        <p:nvPicPr>
          <p:cNvPr id="1034" name="Picture 10" descr="https://els-badminton.kalisport.com/public/2515/upload/images/equipes/7/6/els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3940" y="4114798"/>
            <a:ext cx="1610591" cy="2147455"/>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8"/>
          <p:cNvSpPr txBox="1"/>
          <p:nvPr/>
        </p:nvSpPr>
        <p:spPr>
          <a:xfrm rot="16200000">
            <a:off x="7678213" y="5046691"/>
            <a:ext cx="2154127" cy="276999"/>
          </a:xfrm>
          <a:prstGeom prst="rect">
            <a:avLst/>
          </a:prstGeom>
          <a:solidFill>
            <a:schemeClr val="bg1">
              <a:lumMod val="9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vl1pPr>
          </a:lstStyle>
          <a:p>
            <a:r>
              <a:rPr lang="fr-FR" dirty="0" smtClean="0"/>
              <a:t>ELS-4</a:t>
            </a:r>
            <a:endParaRPr dirty="0"/>
          </a:p>
        </p:txBody>
      </p:sp>
      <p:sp>
        <p:nvSpPr>
          <p:cNvPr id="15"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re 1"/>
          <p:cNvSpPr txBox="1">
            <a:spLocks noGrp="1"/>
          </p:cNvSpPr>
          <p:nvPr>
            <p:ph type="title"/>
          </p:nvPr>
        </p:nvSpPr>
        <p:spPr>
          <a:xfrm>
            <a:off x="965200" y="727574"/>
            <a:ext cx="9083438" cy="564410"/>
          </a:xfrm>
          <a:prstGeom prst="rect">
            <a:avLst/>
          </a:prstGeom>
        </p:spPr>
        <p:txBody>
          <a:bodyPr/>
          <a:lstStyle>
            <a:lvl1pPr defTabSz="877823">
              <a:defRPr sz="3072"/>
            </a:lvl1pPr>
          </a:lstStyle>
          <a:p>
            <a:r>
              <a:rPr lang="fr-FR" b="1" dirty="0" smtClean="0">
                <a:solidFill>
                  <a:srgbClr val="FFFF00"/>
                </a:solidFill>
                <a:effectLst>
                  <a:outerShdw blurRad="38100" dist="38100" dir="2700000" algn="tl">
                    <a:srgbClr val="000000">
                      <a:alpha val="43137"/>
                    </a:srgbClr>
                  </a:outerShdw>
                </a:effectLst>
              </a:rPr>
              <a:t>Les jeunes</a:t>
            </a:r>
            <a:r>
              <a:rPr b="1" dirty="0" smtClean="0">
                <a:solidFill>
                  <a:srgbClr val="FFFF00"/>
                </a:solidFill>
                <a:effectLst>
                  <a:outerShdw blurRad="38100" dist="38100" dir="2700000" algn="tl">
                    <a:srgbClr val="000000">
                      <a:alpha val="43137"/>
                    </a:srgbClr>
                  </a:outerShdw>
                </a:effectLst>
              </a:rPr>
              <a:t>, </a:t>
            </a:r>
            <a:r>
              <a:rPr b="1" dirty="0">
                <a:solidFill>
                  <a:srgbClr val="FFFF00"/>
                </a:solidFill>
                <a:effectLst>
                  <a:outerShdw blurRad="38100" dist="38100" dir="2700000" algn="tl">
                    <a:srgbClr val="000000">
                      <a:alpha val="43137"/>
                    </a:srgbClr>
                  </a:outerShdw>
                </a:effectLst>
              </a:rPr>
              <a:t>la </a:t>
            </a:r>
            <a:r>
              <a:rPr lang="fr-FR" b="1" dirty="0" smtClean="0">
                <a:solidFill>
                  <a:srgbClr val="FFFF00"/>
                </a:solidFill>
                <a:effectLst>
                  <a:outerShdw blurRad="38100" dist="38100" dir="2700000" algn="tl">
                    <a:srgbClr val="000000">
                      <a:alpha val="43137"/>
                    </a:srgbClr>
                  </a:outerShdw>
                </a:effectLst>
              </a:rPr>
              <a:t>relève</a:t>
            </a:r>
            <a:endParaRPr b="1" dirty="0">
              <a:solidFill>
                <a:srgbClr val="FFFF00"/>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9710"/>
            <a:ext cx="2587805" cy="1715672"/>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284" y="1707333"/>
            <a:ext cx="5166472" cy="4922646"/>
          </a:xfrm>
          <a:prstGeom prst="rect">
            <a:avLst/>
          </a:prstGeom>
        </p:spPr>
      </p:pic>
      <p:sp>
        <p:nvSpPr>
          <p:cNvPr id="16" name="1 équipe interclub adultes Départementale 1"/>
          <p:cNvSpPr/>
          <p:nvPr/>
        </p:nvSpPr>
        <p:spPr>
          <a:xfrm>
            <a:off x="800672" y="2586182"/>
            <a:ext cx="5544710" cy="609600"/>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2400" b="1" i="1"/>
            </a:pPr>
            <a:r>
              <a:rPr lang="fr-FR" sz="2400" b="1" i="1" dirty="0" smtClean="0">
                <a:solidFill>
                  <a:schemeClr val="bg1"/>
                </a:solidFill>
              </a:rPr>
              <a:t>36</a:t>
            </a:r>
            <a:r>
              <a:rPr sz="1500" b="0" i="0" dirty="0" smtClean="0">
                <a:solidFill>
                  <a:schemeClr val="bg1"/>
                </a:solidFill>
              </a:rPr>
              <a:t> </a:t>
            </a:r>
            <a:r>
              <a:rPr lang="fr-FR" sz="1600" b="1" i="0" dirty="0" smtClean="0">
                <a:solidFill>
                  <a:schemeClr val="bg1"/>
                </a:solidFill>
              </a:rPr>
              <a:t>jeunes accompagnés par plusieurs entraineurs/éducateurs, 3 créneaux, 2 gymnases</a:t>
            </a:r>
            <a:endParaRPr sz="1600" b="1" i="0" dirty="0">
              <a:solidFill>
                <a:schemeClr val="bg1"/>
              </a:solidFill>
            </a:endParaRPr>
          </a:p>
        </p:txBody>
      </p:sp>
      <p:sp>
        <p:nvSpPr>
          <p:cNvPr id="17" name="1 équipe interclub adultes Départementale 1"/>
          <p:cNvSpPr/>
          <p:nvPr/>
        </p:nvSpPr>
        <p:spPr>
          <a:xfrm>
            <a:off x="785092" y="3251197"/>
            <a:ext cx="5560290" cy="544947"/>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2400" b="1" i="1"/>
            </a:pPr>
            <a:r>
              <a:rPr lang="fr-FR" sz="1500" b="1" i="1" dirty="0" smtClean="0">
                <a:solidFill>
                  <a:schemeClr val="bg1"/>
                </a:solidFill>
              </a:rPr>
              <a:t>Sur 2023/2024: </a:t>
            </a:r>
            <a:r>
              <a:rPr lang="fr-FR" sz="1600" b="1" i="0" dirty="0" smtClean="0">
                <a:solidFill>
                  <a:schemeClr val="bg1"/>
                </a:solidFill>
              </a:rPr>
              <a:t>+150 matchs remportés </a:t>
            </a:r>
            <a:r>
              <a:rPr lang="fr-FR" sz="1600" b="1" i="0" dirty="0" smtClean="0">
                <a:solidFill>
                  <a:schemeClr val="bg1"/>
                </a:solidFill>
                <a:sym typeface="Wingdings" panose="05000000000000000000" pitchFamily="2" charset="2"/>
              </a:rPr>
              <a:t></a:t>
            </a:r>
          </a:p>
        </p:txBody>
      </p:sp>
      <p:sp>
        <p:nvSpPr>
          <p:cNvPr id="18" name="1 équipe interclub adultes Départementale 1"/>
          <p:cNvSpPr/>
          <p:nvPr/>
        </p:nvSpPr>
        <p:spPr>
          <a:xfrm>
            <a:off x="782199" y="1782095"/>
            <a:ext cx="5581656" cy="759202"/>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2400" b="1" i="1"/>
            </a:pPr>
            <a:r>
              <a:rPr lang="fr-FR" sz="2400" b="1" i="1" dirty="0" smtClean="0">
                <a:solidFill>
                  <a:schemeClr val="bg1"/>
                </a:solidFill>
              </a:rPr>
              <a:t>EPCBAD</a:t>
            </a:r>
            <a:r>
              <a:rPr lang="fr-FR" sz="1600" b="1" i="0" dirty="0" smtClean="0">
                <a:solidFill>
                  <a:schemeClr val="bg1"/>
                </a:solidFill>
              </a:rPr>
              <a:t>, école de badminton reconnue et labellisée </a:t>
            </a:r>
            <a:r>
              <a:rPr lang="fr-FR" sz="1600" b="1" i="0" dirty="0" err="1" smtClean="0">
                <a:solidFill>
                  <a:schemeClr val="bg1"/>
                </a:solidFill>
              </a:rPr>
              <a:t>ffbad</a:t>
            </a:r>
            <a:endParaRPr lang="fr-FR" sz="1600" b="1" i="0" dirty="0" smtClean="0">
              <a:solidFill>
                <a:schemeClr val="bg1"/>
              </a:solidFill>
            </a:endParaRPr>
          </a:p>
          <a:p>
            <a:pPr>
              <a:defRPr sz="2400" b="1" i="1"/>
            </a:pPr>
            <a:r>
              <a:rPr lang="fr-FR" sz="1600" b="1" i="0" dirty="0" smtClean="0">
                <a:solidFill>
                  <a:schemeClr val="bg1"/>
                </a:solidFill>
              </a:rPr>
              <a:t>2 étoiles </a:t>
            </a:r>
            <a:r>
              <a:rPr lang="fr-FR" sz="1600" b="1" dirty="0" smtClean="0">
                <a:solidFill>
                  <a:schemeClr val="bg1"/>
                </a:solidFill>
              </a:rPr>
              <a:t>depuis 2023</a:t>
            </a:r>
            <a:endParaRPr sz="1600" b="1" i="0" dirty="0">
              <a:solidFill>
                <a:schemeClr val="bg1"/>
              </a:solidFill>
            </a:endParaRPr>
          </a:p>
        </p:txBody>
      </p:sp>
      <p:sp>
        <p:nvSpPr>
          <p:cNvPr id="11" name="1 équipe interclub adultes Départementale 1"/>
          <p:cNvSpPr/>
          <p:nvPr/>
        </p:nvSpPr>
        <p:spPr>
          <a:xfrm>
            <a:off x="786725" y="3867756"/>
            <a:ext cx="5577129" cy="634972"/>
          </a:xfrm>
          <a:prstGeom prst="roundRect">
            <a:avLst>
              <a:gd name="adj" fmla="val 24052"/>
            </a:avLst>
          </a:prstGeom>
          <a:solidFill>
            <a:schemeClr val="tx1">
              <a:alpha val="75000"/>
            </a:schemeClr>
          </a:solidFill>
          <a:ln w="12700">
            <a:solidFill>
              <a:schemeClr val="accent1">
                <a:alpha val="75091"/>
              </a:schemeClr>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2400" b="1" i="1"/>
            </a:pPr>
            <a:r>
              <a:rPr lang="fr-FR" sz="1500" b="1" i="1" dirty="0" smtClean="0">
                <a:solidFill>
                  <a:schemeClr val="bg1"/>
                </a:solidFill>
              </a:rPr>
              <a:t>Sur 2023/2024:</a:t>
            </a:r>
            <a:r>
              <a:rPr lang="fr-FR" sz="2400" b="1" i="1" dirty="0" smtClean="0">
                <a:solidFill>
                  <a:schemeClr val="bg1"/>
                </a:solidFill>
              </a:rPr>
              <a:t> </a:t>
            </a:r>
            <a:r>
              <a:rPr lang="fr-FR" sz="1600" i="0" dirty="0" smtClean="0">
                <a:solidFill>
                  <a:schemeClr val="bg1"/>
                </a:solidFill>
              </a:rPr>
              <a:t>pas moins de 15 jeunes ont représenté le club dans les diverses compétitions départementales</a:t>
            </a:r>
            <a:endParaRPr lang="fr-FR" sz="1600" b="1" i="0" dirty="0" smtClean="0">
              <a:solidFill>
                <a:schemeClr val="bg1"/>
              </a:solidFill>
              <a:sym typeface="Wingdings" panose="05000000000000000000" pitchFamily="2" charset="2"/>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4570" y="159325"/>
            <a:ext cx="1046885" cy="1395847"/>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2707" y="4544580"/>
            <a:ext cx="1962150" cy="1962150"/>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1653" y="4544579"/>
            <a:ext cx="1962150" cy="1962150"/>
          </a:xfrm>
          <a:prstGeom prst="rect">
            <a:avLst/>
          </a:prstGeom>
        </p:spPr>
      </p:pic>
      <p:sp>
        <p:nvSpPr>
          <p:cNvPr id="15"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extLst>
      <p:ext uri="{BB962C8B-B14F-4D97-AF65-F5344CB8AC3E}">
        <p14:creationId xmlns:p14="http://schemas.microsoft.com/office/powerpoint/2010/main" val="404981247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Titre 1"/>
          <p:cNvSpPr txBox="1">
            <a:spLocks noGrp="1"/>
          </p:cNvSpPr>
          <p:nvPr>
            <p:ph type="title"/>
          </p:nvPr>
        </p:nvSpPr>
        <p:spPr>
          <a:xfrm>
            <a:off x="965200" y="727574"/>
            <a:ext cx="9083438" cy="564410"/>
          </a:xfrm>
          <a:prstGeom prst="rect">
            <a:avLst/>
          </a:prstGeom>
        </p:spPr>
        <p:txBody>
          <a:bodyPr/>
          <a:lstStyle>
            <a:lvl1pPr defTabSz="877823">
              <a:defRPr sz="3072"/>
            </a:lvl1pPr>
          </a:lstStyle>
          <a:p>
            <a:r>
              <a:rPr b="1" dirty="0">
                <a:solidFill>
                  <a:srgbClr val="FFFF00"/>
                </a:solidFill>
                <a:effectLst>
                  <a:outerShdw blurRad="38100" dist="38100" dir="2700000" algn="tl">
                    <a:srgbClr val="000000">
                      <a:alpha val="43137"/>
                    </a:srgbClr>
                  </a:outerShdw>
                </a:effectLst>
              </a:rPr>
              <a:t>Les </a:t>
            </a:r>
            <a:r>
              <a:rPr b="1" dirty="0" err="1">
                <a:solidFill>
                  <a:srgbClr val="FFFF00"/>
                </a:solidFill>
                <a:effectLst>
                  <a:outerShdw blurRad="38100" dist="38100" dir="2700000" algn="tl">
                    <a:srgbClr val="000000">
                      <a:alpha val="43137"/>
                    </a:srgbClr>
                  </a:outerShdw>
                </a:effectLst>
              </a:rPr>
              <a:t>valeurs</a:t>
            </a:r>
            <a:r>
              <a:rPr b="1" dirty="0">
                <a:solidFill>
                  <a:srgbClr val="FFFF00"/>
                </a:solidFill>
                <a:effectLst>
                  <a:outerShdw blurRad="38100" dist="38100" dir="2700000" algn="tl">
                    <a:srgbClr val="000000">
                      <a:alpha val="43137"/>
                    </a:srgbClr>
                  </a:outerShdw>
                </a:effectLst>
              </a:rPr>
              <a:t> du club</a:t>
            </a:r>
          </a:p>
        </p:txBody>
      </p:sp>
      <p:graphicFrame>
        <p:nvGraphicFramePr>
          <p:cNvPr id="27" name="Diagramme 26">
            <a:extLst>
              <a:ext uri="{FF2B5EF4-FFF2-40B4-BE49-F238E27FC236}">
                <a16:creationId xmlns:a16="http://schemas.microsoft.com/office/drawing/2014/main" xmlns="" id="{17A3796B-58F0-4138-844C-737EDE4F8206}"/>
              </a:ext>
            </a:extLst>
          </p:cNvPr>
          <p:cNvGraphicFramePr/>
          <p:nvPr>
            <p:extLst>
              <p:ext uri="{D42A27DB-BD31-4B8C-83A1-F6EECF244321}">
                <p14:modId xmlns:p14="http://schemas.microsoft.com/office/powerpoint/2010/main" val="866747637"/>
              </p:ext>
            </p:extLst>
          </p:nvPr>
        </p:nvGraphicFramePr>
        <p:xfrm>
          <a:off x="1443830" y="1009779"/>
          <a:ext cx="8126178" cy="525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p:cNvSpPr txBox="1"/>
          <p:nvPr/>
        </p:nvSpPr>
        <p:spPr>
          <a:xfrm>
            <a:off x="959565" y="79851"/>
            <a:ext cx="8358189" cy="804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defRPr sz="2800" b="1">
                <a:solidFill>
                  <a:srgbClr val="FFFFFF"/>
                </a:solidFill>
              </a:defRPr>
            </a:lvl1pPr>
          </a:lstStyle>
          <a:p>
            <a:r>
              <a:rPr dirty="0"/>
              <a:t>ENVERMEU </a:t>
            </a:r>
            <a:r>
              <a:rPr lang="fr-FR" dirty="0" smtClean="0"/>
              <a:t>PETIT-CAUX</a:t>
            </a:r>
            <a:r>
              <a:rPr dirty="0" smtClean="0"/>
              <a:t> </a:t>
            </a:r>
            <a:r>
              <a:rPr dirty="0"/>
              <a:t>BADMINTON</a:t>
            </a:r>
          </a:p>
        </p:txBody>
      </p:sp>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807" y="149767"/>
            <a:ext cx="1434974" cy="137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étrospectiv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irection des ventes 16 X 9">
  <a:themeElements>
    <a:clrScheme name="Direction des ventes 16 X 9">
      <a:dk1>
        <a:srgbClr val="595959"/>
      </a:dk1>
      <a:lt1>
        <a:srgbClr val="FFFFFF"/>
      </a:lt1>
      <a:dk2>
        <a:srgbClr val="A7A7A7"/>
      </a:dk2>
      <a:lt2>
        <a:srgbClr val="535353"/>
      </a:lt2>
      <a:accent1>
        <a:srgbClr val="418AB3"/>
      </a:accent1>
      <a:accent2>
        <a:srgbClr val="A6B727"/>
      </a:accent2>
      <a:accent3>
        <a:srgbClr val="F69200"/>
      </a:accent3>
      <a:accent4>
        <a:srgbClr val="838383"/>
      </a:accent4>
      <a:accent5>
        <a:srgbClr val="FEC306"/>
      </a:accent5>
      <a:accent6>
        <a:srgbClr val="DF5327"/>
      </a:accent6>
      <a:hlink>
        <a:srgbClr val="0000FF"/>
      </a:hlink>
      <a:folHlink>
        <a:srgbClr val="FF00FF"/>
      </a:folHlink>
    </a:clrScheme>
    <a:fontScheme name="Direction des ventes 16 X 9">
      <a:majorFont>
        <a:latin typeface="Helvetica"/>
        <a:ea typeface="Helvetica"/>
        <a:cs typeface="Helvetica"/>
      </a:majorFont>
      <a:minorFont>
        <a:latin typeface="Book Antiqua"/>
        <a:ea typeface="Book Antiqua"/>
        <a:cs typeface="Book Antiqua"/>
      </a:minorFont>
    </a:fontScheme>
    <a:fmtScheme name="Direction des ventes 16 X 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1" i="1"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1107</TotalTime>
  <Words>2219</Words>
  <Application>Microsoft Office PowerPoint</Application>
  <PresentationFormat>Grand écran</PresentationFormat>
  <Paragraphs>390</Paragraphs>
  <Slides>27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Arial</vt:lpstr>
      <vt:lpstr>Arial Black</vt:lpstr>
      <vt:lpstr>Book Antiqua</vt:lpstr>
      <vt:lpstr>Calibri</vt:lpstr>
      <vt:lpstr>Calibri Light</vt:lpstr>
      <vt:lpstr>Chiller</vt:lpstr>
      <vt:lpstr>French Script MT</vt:lpstr>
      <vt:lpstr>Times New Roman</vt:lpstr>
      <vt:lpstr>Wingdings</vt:lpstr>
      <vt:lpstr>Rétrospective</vt:lpstr>
      <vt:lpstr>ENVERMEU PETIT-CAUX BADMINTON EPCBAD</vt:lpstr>
      <vt:lpstr>Qui sommes-nous ?</vt:lpstr>
      <vt:lpstr>Qui sommes-nous ?</vt:lpstr>
      <vt:lpstr>Des bénévoles au service du club</vt:lpstr>
      <vt:lpstr>Présentation PowerPoint</vt:lpstr>
      <vt:lpstr>Présentation PowerPoint</vt:lpstr>
      <vt:lpstr>Nos équipes, la vitrine de notre club (saison 2023-2024)</vt:lpstr>
      <vt:lpstr>Les jeunes, la relève</vt:lpstr>
      <vt:lpstr>Les valeurs du club</vt:lpstr>
      <vt:lpstr>Des saisons riches en manifestations </vt:lpstr>
      <vt:lpstr>Notre participation aux principaux évènements sportifs</vt:lpstr>
      <vt:lpstr>Evènement sportif majeur: le tournoi des guêpes envermeudoises</vt:lpstr>
      <vt:lpstr>Autre évènement: le blackminton …</vt:lpstr>
      <vt:lpstr>Des évènements aussi pour de bonnes actions: Octobre rose</vt:lpstr>
      <vt:lpstr>Communication: EPCBAD kalisport, site internet et outil de gestion collaborative </vt:lpstr>
      <vt:lpstr>Communication: le succès du compte Facebook ELS/EPCBAD</vt:lpstr>
      <vt:lpstr>PROJET ASSOCIATIF ET SPORTIF A MOYEN ET LONG TERME (2020-2025)  Un projet ambitieux mais réaliste avec la participation de tous</vt:lpstr>
      <vt:lpstr>PROJET ASSOCIATIF ET SPORTIF A MOYEN ET LONG TERME (2020-2025)  Axe 1: structurer l’organisation et développer notre club</vt:lpstr>
      <vt:lpstr>PROJET ASSOCIATIF ET SPORTIF A MOYEN ET LONG TERME (2020-2025)  Axe 2:  la compétition reste la vitrine de notre club</vt:lpstr>
      <vt:lpstr>PROJET ASSOCIATIF ET SPORTIF A MOYEN ET LONG TERME (2020-2025)  Axe 3: la filière de formation continue des jeunes par niveau et tranche d’âge</vt:lpstr>
      <vt:lpstr>PROJET ASSOCIATIF ET SPORTIF A MOYEN ET LONG TERME (2020-2025)  Axe 4: une formation qualifiante de nos bénévoles volontaires au service du club</vt:lpstr>
      <vt:lpstr>PROJET ASSOCIATIF ET SPORTIF A MOYEN ET LONG TERME (2020-2025)  Axe 5: la visibilité du club</vt:lpstr>
      <vt:lpstr>Un club avec un projet associatif financé</vt:lpstr>
      <vt:lpstr>Mécénat : vous y gagnerez aussi …</vt:lpstr>
      <vt:lpstr>Présentation PowerPoint</vt:lpstr>
      <vt:lpstr>Sponsoring : des formules pour tous</vt:lpstr>
      <vt:lpstr>Contacts – EPCBAD Commission Sponsoring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ENVERMEU LOISIRS SPORT ELS BADMINTON</dc:title>
  <dc:creator>Elga Pinçon</dc:creator>
  <cp:lastModifiedBy>Alain Tocqueville</cp:lastModifiedBy>
  <cp:revision>137</cp:revision>
  <cp:lastPrinted>2023-08-29T06:24:03Z</cp:lastPrinted>
  <dcterms:modified xsi:type="dcterms:W3CDTF">2024-07-21T16:56:44Z</dcterms:modified>
  <cp:contentStatus/>
</cp:coreProperties>
</file>